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5" r:id="rId1"/>
  </p:sldMasterIdLst>
  <p:notesMasterIdLst>
    <p:notesMasterId r:id="rId108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33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340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41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42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43" r:id="rId78"/>
    <p:sldId id="344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46" r:id="rId89"/>
    <p:sldId id="345" r:id="rId90"/>
    <p:sldId id="338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2329"/>
    <a:srgbClr val="B31416"/>
    <a:srgbClr val="0128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>
        <p:scale>
          <a:sx n="50" d="100"/>
          <a:sy n="50" d="100"/>
        </p:scale>
        <p:origin x="29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122B2-2A6C-4DEB-9310-367EC81BF762}" type="datetimeFigureOut">
              <a:rPr lang="it-IT" smtClean="0"/>
              <a:t>11/07/2024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AD05C-2882-47E4-973A-492E5062773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146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7402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2660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128967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8232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6980949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214031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3720888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8944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3810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4224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46539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6071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4605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8464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78369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11099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748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46140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4101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9244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60222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51138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02833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12707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99072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7937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8770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7532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23438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9420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66525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48759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95102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69293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98002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000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43448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89861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9962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36785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61158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76482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75475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20714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111258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5915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322552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48466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60516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9824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439449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13184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280571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4255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50393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81171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098264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026447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8891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955870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6797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034996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66746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228733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355203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241789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167968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159318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860431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33729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69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60482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3340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462961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51549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88521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180444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027579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247877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12758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14079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43017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805328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9539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170568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578352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538073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508664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394670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13444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407986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50046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9052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89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50310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6713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603536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313294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855184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301441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063507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207571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439232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02637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765915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99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509727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Adjhev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AD05C-2882-47E4-973A-492E5062773F}" type="slidenum">
              <a:rPr lang="it-IT" smtClean="0"/>
              <a:t>100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440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E185F-2527-B5CA-98EC-48573513A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B566D38-E18C-0A1D-80AA-3C271D48F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21F863-1EF1-7607-C083-C9F824D5D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08FF5-83E7-E865-84DF-70E7AD181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948AB7-C3FD-5EE8-9B92-2E568DA0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072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C704EB-EAFF-7AC9-D1C4-CEF2EB6E1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FCAD5E5-FC5B-B46F-D4FF-E12CF127D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85447AF-7EF6-FD5A-EA9F-2AED5BBA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F442FE-0B39-AA24-55A7-C54797BF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313037-9E3F-FA0D-069F-B6592AD6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6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5FE9B10-BBE2-4914-A6E4-A5A64582D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7C0DBDF-50A8-D956-F945-3116E60F5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A1CE67-ED28-E009-5DC9-23ABFF9E3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7F80DFB-566C-797B-4B5D-02839A0AD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2E1961-75AD-7CDE-2366-CCA25181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54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olo presen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560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olo presen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921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5A5FDF-8EC3-6CA9-02ED-8B09CA48D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7F7E87-7C5F-810A-8C69-F08CD6EFB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2FAE2C-3ABA-8452-1C9B-8D6E3C90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2611F9-77A1-F119-1ECF-EC015F1E7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4DB537-1337-206E-4205-C0C134A4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5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915D2-13AA-0B94-9622-2239A1CFA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1061E68-6A38-D817-E4AF-36C6DBAFE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191FA6-248C-34BF-8945-14330855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6267D0-C072-DC6D-5B82-52C7ED06D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BC0DAD-B024-DAEC-6B06-2DC9A13CD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7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2B1F16-51F5-57C4-5B08-1E32923D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F1EA37-B4EE-35F3-F11F-4518CD7A6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15A4D0-C22E-3384-D1E7-3751C8EBC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8C0ED3-4F9C-1580-979C-4D3A1EE7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3F4A8EB-3663-5A1F-4DD4-ECA6B320F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3080C02-696A-B443-EFA3-590CE712C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95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245308-1CA4-4588-E2EC-BC6B8372F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D6EB24-4E52-1243-B67B-08F1D7526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D62634-352C-297B-9D98-D37F26459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BE3F6BD-0DEF-14D8-1C78-32AA0C79B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E832631-738E-3B5B-94E7-CF72244BBF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29663D4-B6FA-80D1-5895-2A76DB70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6E33255-884B-3072-272A-7DA1A75D1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E3BCABD-2A9B-631A-D07B-B1E7F0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8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DBED0B-A117-C07F-EAE5-0FEDB9F40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AFC50D0-0469-8528-36C1-66D5717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45EEC64-DCF0-9898-1122-515B6208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E328D39-8EA1-79BE-D95B-EFDB5F9C5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1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2A0CFC-3191-A026-5F24-5E1B0681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20FF190-3828-767D-2335-01CF52938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6D3134-AE1C-6C22-EE31-E63C4E70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0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EFF49-E2DD-6D8D-F385-86F5BD871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A3E6AF-5DE0-B8C4-BA62-046E2F8BC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AB4E4C9-D315-9D02-4199-FA09FE104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F159EE3-BC23-F111-2258-BEE79890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BD56B2-B689-503A-9EDF-133F52360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DC69FDA-0D43-CB5C-3EDC-FFF07759A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46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4E8332-2874-D9FA-4806-EB92A7B3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8E0B050-A453-B02F-721C-31C9EDE036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578B7D6-9D34-A91E-D995-E43FD4654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DF2375B-75B7-C01D-D457-F55A1208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121B4D-2BFF-0568-7C92-0199E43B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18437E-EEA6-66FB-DBBB-5E2F54620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61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017D441-A22A-A9CC-A3FF-07F83098C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5DA553A-1315-94E1-286B-C149F79BE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D38E2D1-25D3-8D34-CEBD-BE1D39C2B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7F2BF4-B5A5-EABD-2F0D-F53CB1C2D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7F79A9B-9760-C9C8-1D58-727504BDD2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1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49" r:id="rId12"/>
    <p:sldLayoutId id="214748394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hyperlink" Target="https://www.swiftnav.com/piksi-multi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5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800 anni dell'Università di Padova">
            <a:extLst>
              <a:ext uri="{FF2B5EF4-FFF2-40B4-BE49-F238E27FC236}">
                <a16:creationId xmlns:a16="http://schemas.microsoft.com/office/drawing/2014/main" id="{12BD9368-8E89-EC96-D502-7F1429175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91" y="-1"/>
            <a:ext cx="3933306" cy="227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 descr="Immagine che contiene giostra, oscurità, schermata, notte&#10;&#10;Descrizione generata automaticamente">
            <a:extLst>
              <a:ext uri="{FF2B5EF4-FFF2-40B4-BE49-F238E27FC236}">
                <a16:creationId xmlns:a16="http://schemas.microsoft.com/office/drawing/2014/main" id="{F5A2A2D5-DDF7-3897-44D9-58864B8CF3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3" r="25503" b="-1"/>
          <a:stretch/>
        </p:blipFill>
        <p:spPr>
          <a:xfrm>
            <a:off x="4652212" y="0"/>
            <a:ext cx="8293768" cy="6898271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9A57CEAD-D6CA-7963-8051-87E8B25F32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-2"/>
            <a:ext cx="5117431" cy="6857999"/>
          </a:xfrm>
        </p:spPr>
        <p:txBody>
          <a:bodyPr>
            <a:normAutofit fontScale="92500" lnSpcReduction="20000"/>
          </a:bodyPr>
          <a:lstStyle/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endParaRPr lang="it-IT" sz="2000" dirty="0"/>
          </a:p>
          <a:p>
            <a:endParaRPr lang="it-IT" sz="3900" dirty="0"/>
          </a:p>
          <a:p>
            <a:r>
              <a:rPr lang="it-IT" sz="3500" dirty="0">
                <a:solidFill>
                  <a:srgbClr val="B31416"/>
                </a:solidFill>
              </a:rPr>
              <a:t>PRESENTAZONE FINALE DEL CORSO DI</a:t>
            </a:r>
          </a:p>
          <a:p>
            <a:endParaRPr lang="it-IT" sz="3500" dirty="0">
              <a:solidFill>
                <a:srgbClr val="B31416"/>
              </a:solidFill>
            </a:endParaRPr>
          </a:p>
          <a:p>
            <a:r>
              <a:rPr lang="it-IT" sz="3900" dirty="0">
                <a:solidFill>
                  <a:srgbClr val="B31416"/>
                </a:solidFill>
              </a:rPr>
              <a:t> </a:t>
            </a:r>
            <a:r>
              <a:rPr lang="it-IT" sz="4300" dirty="0">
                <a:solidFill>
                  <a:srgbClr val="B31416"/>
                </a:solidFill>
              </a:rPr>
              <a:t>SATELLITE NAVIGATION</a:t>
            </a:r>
          </a:p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pPr algn="l"/>
            <a:endParaRPr lang="it-IT" sz="2000" dirty="0"/>
          </a:p>
          <a:p>
            <a:pPr algn="l"/>
            <a:r>
              <a:rPr lang="it-IT" sz="2000" dirty="0">
                <a:solidFill>
                  <a:srgbClr val="012847"/>
                </a:solidFill>
              </a:rPr>
              <a:t>Andres Maria Majorana</a:t>
            </a:r>
          </a:p>
          <a:p>
            <a:pPr algn="l"/>
            <a:r>
              <a:rPr lang="it-IT" sz="2000" dirty="0">
                <a:solidFill>
                  <a:srgbClr val="012847"/>
                </a:solidFill>
              </a:rPr>
              <a:t>Francesco Griguol </a:t>
            </a:r>
          </a:p>
          <a:p>
            <a:pPr algn="l"/>
            <a:r>
              <a:rPr lang="it-IT" sz="2000" dirty="0">
                <a:solidFill>
                  <a:srgbClr val="012847"/>
                </a:solidFill>
              </a:rPr>
              <a:t>Francesco Finotti</a:t>
            </a:r>
          </a:p>
        </p:txBody>
      </p:sp>
    </p:spTree>
    <p:extLst>
      <p:ext uri="{BB962C8B-B14F-4D97-AF65-F5344CB8AC3E}">
        <p14:creationId xmlns:p14="http://schemas.microsoft.com/office/powerpoint/2010/main" val="694934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-83976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527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Si visualizza l’ellisse di incertezza relativa ai risultati ottenuti senza matrice di peso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9" name="Immagine 8" descr="Immagine che contiene testo, diagramma, schermata, Diagramma&#10;&#10;Descrizione generata automaticamente">
            <a:extLst>
              <a:ext uri="{FF2B5EF4-FFF2-40B4-BE49-F238E27FC236}">
                <a16:creationId xmlns:a16="http://schemas.microsoft.com/office/drawing/2014/main" id="{4B66A6D5-DD58-EDF8-0D6B-5A61803E1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92" y="1903273"/>
            <a:ext cx="4969820" cy="3943693"/>
          </a:xfrm>
          <a:prstGeom prst="rect">
            <a:avLst/>
          </a:prstGeom>
        </p:spPr>
      </p:pic>
      <p:pic>
        <p:nvPicPr>
          <p:cNvPr id="10" name="Immagine 9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608D716A-62F5-91B7-B52E-528B9EF0E7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00" y="1811943"/>
            <a:ext cx="5000358" cy="39420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AA7D821-8BFE-4F3F-27D6-5AE91E6E1E3D}"/>
              </a:ext>
            </a:extLst>
          </p:cNvPr>
          <p:cNvSpPr txBox="1"/>
          <p:nvPr/>
        </p:nvSpPr>
        <p:spPr>
          <a:xfrm>
            <a:off x="335598" y="584696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i="1" dirty="0"/>
              <a:t>Ellissoide d’incertezza per stazioni </a:t>
            </a:r>
            <a:r>
              <a:rPr lang="it-IT" b="1" i="1" dirty="0"/>
              <a:t>non allineate</a:t>
            </a:r>
            <a:r>
              <a:rPr lang="it-IT" i="1" dirty="0"/>
              <a:t> lungo una direzione preferenziale</a:t>
            </a:r>
          </a:p>
        </p:txBody>
      </p:sp>
      <p:sp>
        <p:nvSpPr>
          <p:cNvPr id="16" name="CasellaDiTesto 12">
            <a:extLst>
              <a:ext uri="{FF2B5EF4-FFF2-40B4-BE49-F238E27FC236}">
                <a16:creationId xmlns:a16="http://schemas.microsoft.com/office/drawing/2014/main" id="{6291B6D5-C6A5-A839-0A6F-5AAFB06B084D}"/>
              </a:ext>
            </a:extLst>
          </p:cNvPr>
          <p:cNvSpPr txBox="1"/>
          <p:nvPr/>
        </p:nvSpPr>
        <p:spPr>
          <a:xfrm>
            <a:off x="7327693" y="5802318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Ellissoide d’incertezza per stazioni </a:t>
            </a:r>
            <a:r>
              <a:rPr lang="it-IT" b="1" i="1" dirty="0"/>
              <a:t>allineate</a:t>
            </a:r>
            <a:r>
              <a:rPr lang="it-IT" i="1" dirty="0"/>
              <a:t> lungo una direzione preferenziale</a:t>
            </a:r>
          </a:p>
        </p:txBody>
      </p:sp>
    </p:spTree>
    <p:extLst>
      <p:ext uri="{BB962C8B-B14F-4D97-AF65-F5344CB8AC3E}">
        <p14:creationId xmlns:p14="http://schemas.microsoft.com/office/powerpoint/2010/main" val="306560287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181421611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33469347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4369499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21247090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37234082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75933944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1564467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3" name="Segnaposto contenuto 7">
            <a:extLst>
              <a:ext uri="{FF2B5EF4-FFF2-40B4-BE49-F238E27FC236}">
                <a16:creationId xmlns:a16="http://schemas.microsoft.com/office/drawing/2014/main" id="{35D5CDCD-C192-065D-32AA-100CB6076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50" y="1180496"/>
            <a:ext cx="11046550" cy="4996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Da un punto di vista numerico possiamo confermare quanto appena visto, infatti si ha che:</a:t>
            </a:r>
          </a:p>
        </p:txBody>
      </p:sp>
      <p:pic>
        <p:nvPicPr>
          <p:cNvPr id="7" name="Immagine 6" descr="Immagine che contiene testo, Carattere, schermata, numero&#10;&#10;Descrizione generata automaticamente">
            <a:extLst>
              <a:ext uri="{FF2B5EF4-FFF2-40B4-BE49-F238E27FC236}">
                <a16:creationId xmlns:a16="http://schemas.microsoft.com/office/drawing/2014/main" id="{1ECB25D8-3AE4-D3C7-9761-4B1061A60F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50" y="2008941"/>
            <a:ext cx="7002469" cy="1767613"/>
          </a:xfrm>
          <a:prstGeom prst="rect">
            <a:avLst/>
          </a:prstGeom>
        </p:spPr>
      </p:pic>
      <p:pic>
        <p:nvPicPr>
          <p:cNvPr id="9" name="Immagine 8" descr="Immagine che contiene testo, Carattere, schermata, numero&#10;&#10;Descrizione generata automaticamente">
            <a:extLst>
              <a:ext uri="{FF2B5EF4-FFF2-40B4-BE49-F238E27FC236}">
                <a16:creationId xmlns:a16="http://schemas.microsoft.com/office/drawing/2014/main" id="{1CAC1D15-0D55-9697-205E-395B3305B6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889" y="3939576"/>
            <a:ext cx="7135861" cy="1737927"/>
          </a:xfrm>
          <a:prstGeom prst="rect">
            <a:avLst/>
          </a:prstGeom>
        </p:spPr>
      </p:pic>
      <p:sp>
        <p:nvSpPr>
          <p:cNvPr id="10" name="CasellaDiTesto 15">
            <a:extLst>
              <a:ext uri="{FF2B5EF4-FFF2-40B4-BE49-F238E27FC236}">
                <a16:creationId xmlns:a16="http://schemas.microsoft.com/office/drawing/2014/main" id="{A0E1C28D-AB19-7CFE-D70D-B86C17C4AB2E}"/>
              </a:ext>
            </a:extLst>
          </p:cNvPr>
          <p:cNvSpPr txBox="1"/>
          <p:nvPr/>
        </p:nvSpPr>
        <p:spPr>
          <a:xfrm>
            <a:off x="425545" y="3850034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Confronto tra posizione stimata e posizione reale del ricevitore nello </a:t>
            </a:r>
            <a:r>
              <a:rPr lang="it-IT" sz="1800" i="1" dirty="0">
                <a:effectLst/>
                <a:latin typeface="CMSL10"/>
              </a:rPr>
              <a:t>scenario 2.</a:t>
            </a:r>
            <a:br>
              <a:rPr lang="it-IT" sz="1800" i="1" dirty="0">
                <a:effectLst/>
                <a:latin typeface="CMSL10"/>
              </a:rPr>
            </a:br>
            <a:endParaRPr lang="it-IT" i="1" dirty="0"/>
          </a:p>
        </p:txBody>
      </p:sp>
      <p:sp>
        <p:nvSpPr>
          <p:cNvPr id="11" name="CasellaDiTesto 14">
            <a:extLst>
              <a:ext uri="{FF2B5EF4-FFF2-40B4-BE49-F238E27FC236}">
                <a16:creationId xmlns:a16="http://schemas.microsoft.com/office/drawing/2014/main" id="{E4F71923-9B75-01CF-52B6-357500DA02BE}"/>
              </a:ext>
            </a:extLst>
          </p:cNvPr>
          <p:cNvSpPr txBox="1"/>
          <p:nvPr/>
        </p:nvSpPr>
        <p:spPr>
          <a:xfrm>
            <a:off x="4748889" y="5632722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Confronto tra posizione stimata e posizione reale del ricevitore nello </a:t>
            </a:r>
            <a:r>
              <a:rPr lang="it-IT" sz="1800" i="1" dirty="0">
                <a:effectLst/>
                <a:latin typeface="CMSL10"/>
              </a:rPr>
              <a:t>scenario 4.</a:t>
            </a:r>
            <a:br>
              <a:rPr lang="it-IT" sz="1800" i="1" dirty="0">
                <a:effectLst/>
                <a:latin typeface="CMSL10"/>
              </a:rPr>
            </a:b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452528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505" y="875838"/>
            <a:ext cx="11161295" cy="5301125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Risultati ottenuti implementando la matrice di peso nel metodo dei minimi quadrati</a:t>
            </a:r>
          </a:p>
        </p:txBody>
      </p:sp>
      <p:pic>
        <p:nvPicPr>
          <p:cNvPr id="3" name="Immagine 2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30D0DB97-AD7E-5DB2-D859-FC2A9F2725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50" y="1776680"/>
            <a:ext cx="5071756" cy="4058975"/>
          </a:xfrm>
          <a:prstGeom prst="rect">
            <a:avLst/>
          </a:prstGeom>
        </p:spPr>
      </p:pic>
      <p:pic>
        <p:nvPicPr>
          <p:cNvPr id="5" name="Immagine 4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FC048933-F253-95CB-DC80-96A705E5D0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808" y="1823517"/>
            <a:ext cx="5052212" cy="4058975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BF57B3B-F8E4-6BA9-D29F-0B007592F1F2}"/>
              </a:ext>
            </a:extLst>
          </p:cNvPr>
          <p:cNvSpPr txBox="1"/>
          <p:nvPr/>
        </p:nvSpPr>
        <p:spPr>
          <a:xfrm>
            <a:off x="624725" y="5813524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Ellissoide d’incertezza per stazioni </a:t>
            </a:r>
            <a:r>
              <a:rPr lang="it-IT" b="1" i="1" dirty="0"/>
              <a:t>non allineate</a:t>
            </a:r>
            <a:r>
              <a:rPr lang="it-IT" i="1" dirty="0"/>
              <a:t> lungo una direzione preferenziale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291B6D5-C6A5-A839-0A6F-5AAFB06B084D}"/>
              </a:ext>
            </a:extLst>
          </p:cNvPr>
          <p:cNvSpPr txBox="1"/>
          <p:nvPr/>
        </p:nvSpPr>
        <p:spPr>
          <a:xfrm>
            <a:off x="7063963" y="5813524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Ellissoide d’incertezza per stazioni </a:t>
            </a:r>
            <a:r>
              <a:rPr lang="it-IT" b="1" i="1" dirty="0"/>
              <a:t>allineate</a:t>
            </a:r>
            <a:r>
              <a:rPr lang="it-IT" i="1" dirty="0"/>
              <a:t> lungo una direzione preferenziale</a:t>
            </a:r>
          </a:p>
        </p:txBody>
      </p:sp>
    </p:spTree>
    <p:extLst>
      <p:ext uri="{BB962C8B-B14F-4D97-AF65-F5344CB8AC3E}">
        <p14:creationId xmlns:p14="http://schemas.microsoft.com/office/powerpoint/2010/main" val="2728983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1042737"/>
            <a:ext cx="11113168" cy="5134226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Da un punto di vista numerico si è ottenuto quanto segue: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Si nota come nel caso in cui è stata implementata la matrice di peso il costo computazionale sia maggiore:</a:t>
            </a:r>
          </a:p>
        </p:txBody>
      </p:sp>
      <p:pic>
        <p:nvPicPr>
          <p:cNvPr id="3" name="Immagine 2" descr="Immagine che contiene testo, Carattere, schermata, numero&#10;&#10;Descrizione generata automaticamente">
            <a:extLst>
              <a:ext uri="{FF2B5EF4-FFF2-40B4-BE49-F238E27FC236}">
                <a16:creationId xmlns:a16="http://schemas.microsoft.com/office/drawing/2014/main" id="{9B7EDA44-6FEE-39F3-7B7C-667089A165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32" y="1538332"/>
            <a:ext cx="5869459" cy="1429003"/>
          </a:xfrm>
          <a:prstGeom prst="rect">
            <a:avLst/>
          </a:prstGeom>
        </p:spPr>
      </p:pic>
      <p:pic>
        <p:nvPicPr>
          <p:cNvPr id="5" name="Immagine 4" descr="Immagine che contiene testo, Carattere, schermata, numero&#10;&#10;Descrizione generata automaticamente">
            <a:extLst>
              <a:ext uri="{FF2B5EF4-FFF2-40B4-BE49-F238E27FC236}">
                <a16:creationId xmlns:a16="http://schemas.microsoft.com/office/drawing/2014/main" id="{E7E5FE6F-8452-DAF0-A0A0-29FDEBD310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541" y="1569736"/>
            <a:ext cx="5535827" cy="1433123"/>
          </a:xfrm>
          <a:prstGeom prst="rect">
            <a:avLst/>
          </a:prstGeom>
        </p:spPr>
      </p:pic>
      <p:sp>
        <p:nvSpPr>
          <p:cNvPr id="7" name="CasellaDiTesto 14">
            <a:extLst>
              <a:ext uri="{FF2B5EF4-FFF2-40B4-BE49-F238E27FC236}">
                <a16:creationId xmlns:a16="http://schemas.microsoft.com/office/drawing/2014/main" id="{E4F71923-9B75-01CF-52B6-357500DA02BE}"/>
              </a:ext>
            </a:extLst>
          </p:cNvPr>
          <p:cNvSpPr txBox="1"/>
          <p:nvPr/>
        </p:nvSpPr>
        <p:spPr>
          <a:xfrm>
            <a:off x="7076190" y="2967335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Confronto tra posizione stimata e posizione reale del ricevitore nello </a:t>
            </a:r>
            <a:r>
              <a:rPr lang="it-IT" sz="1800" i="1" dirty="0">
                <a:effectLst/>
                <a:latin typeface="CMSL10"/>
              </a:rPr>
              <a:t>scenario 4.</a:t>
            </a:r>
            <a:br>
              <a:rPr lang="it-IT" sz="1800" i="1" dirty="0">
                <a:effectLst/>
                <a:latin typeface="CMSL10"/>
              </a:rPr>
            </a:br>
            <a:endParaRPr lang="it-IT" i="1" dirty="0"/>
          </a:p>
        </p:txBody>
      </p:sp>
      <p:sp>
        <p:nvSpPr>
          <p:cNvPr id="9" name="CasellaDiTesto 15">
            <a:extLst>
              <a:ext uri="{FF2B5EF4-FFF2-40B4-BE49-F238E27FC236}">
                <a16:creationId xmlns:a16="http://schemas.microsoft.com/office/drawing/2014/main" id="{A0E1C28D-AB19-7CFE-D70D-B86C17C4AB2E}"/>
              </a:ext>
            </a:extLst>
          </p:cNvPr>
          <p:cNvSpPr txBox="1"/>
          <p:nvPr/>
        </p:nvSpPr>
        <p:spPr>
          <a:xfrm>
            <a:off x="753876" y="3064283"/>
            <a:ext cx="43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Confronto tra posizione stimata e posizione reale del ricevitore nello </a:t>
            </a:r>
            <a:r>
              <a:rPr lang="it-IT" sz="1800" i="1" dirty="0">
                <a:effectLst/>
                <a:latin typeface="CMSL10"/>
              </a:rPr>
              <a:t>scenario 2.</a:t>
            </a:r>
            <a:br>
              <a:rPr lang="it-IT" sz="1800" i="1" dirty="0">
                <a:effectLst/>
                <a:latin typeface="CMSL10"/>
              </a:rPr>
            </a:br>
            <a:endParaRPr lang="it-IT" i="1" dirty="0"/>
          </a:p>
        </p:txBody>
      </p:sp>
      <p:pic>
        <p:nvPicPr>
          <p:cNvPr id="10" name="Immagine 9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AC0CDDB3-85CF-1D2B-CBB5-3DA7B0A767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32" y="5032157"/>
            <a:ext cx="7772400" cy="99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43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SECONDA 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13494"/>
            <a:ext cx="5181600" cy="4996467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Valutazione della precisione e affidabilità della stima di posizione dei satelliti GPS e GLONASS mediante </a:t>
            </a:r>
            <a:r>
              <a:rPr lang="it-IT" i="1" dirty="0"/>
              <a:t>Broadcast </a:t>
            </a:r>
            <a:r>
              <a:rPr lang="it-IT" i="1" dirty="0" err="1"/>
              <a:t>Navigation</a:t>
            </a:r>
            <a:r>
              <a:rPr lang="it-IT" i="1" dirty="0"/>
              <a:t> Message </a:t>
            </a:r>
            <a:r>
              <a:rPr lang="it-IT" dirty="0"/>
              <a:t>e </a:t>
            </a:r>
            <a:r>
              <a:rPr lang="it-IT" i="1" dirty="0"/>
              <a:t>Precise Products</a:t>
            </a:r>
          </a:p>
          <a:p>
            <a:r>
              <a:rPr lang="it-IT" dirty="0"/>
              <a:t>Visualizzazione orbite 3D</a:t>
            </a:r>
          </a:p>
          <a:p>
            <a:r>
              <a:rPr lang="it-IT" dirty="0"/>
              <a:t>Confronto delle orbite ottenute con i due metodi</a:t>
            </a:r>
          </a:p>
          <a:p>
            <a:r>
              <a:rPr lang="it-IT" dirty="0"/>
              <a:t>Generazione dello </a:t>
            </a:r>
            <a:r>
              <a:rPr lang="it-IT" dirty="0" err="1"/>
              <a:t>skyplot</a:t>
            </a:r>
            <a:r>
              <a:rPr lang="it-IT" dirty="0"/>
              <a:t>  </a:t>
            </a:r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602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5" y="1180496"/>
            <a:ext cx="11165306" cy="5236346"/>
          </a:xfrm>
        </p:spPr>
        <p:txBody>
          <a:bodyPr>
            <a:normAutofit/>
          </a:bodyPr>
          <a:lstStyle/>
          <a:p>
            <a:r>
              <a:rPr lang="it-IT" dirty="0"/>
              <a:t>Per questo tipo di orbite è stato usato il codice </a:t>
            </a:r>
            <a:r>
              <a:rPr lang="it-IT" dirty="0" err="1">
                <a:effectLst/>
                <a:latin typeface="CMTT10"/>
              </a:rPr>
              <a:t>Broadcast_orbits.m</a:t>
            </a:r>
            <a:r>
              <a:rPr lang="it-IT" dirty="0">
                <a:latin typeface="CMR10"/>
              </a:rPr>
              <a:t>, all’interno del quale sono stati specificati: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>
                <a:latin typeface="CMR10"/>
              </a:rPr>
              <a:t>Il file RINEX considerato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>
                <a:latin typeface="CMR10"/>
              </a:rPr>
              <a:t>La costellazione considerata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>
                <a:latin typeface="CMR10"/>
              </a:rPr>
              <a:t>L’identificativo dei satelliti considerati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>
                <a:latin typeface="CMR10"/>
              </a:rPr>
              <a:t>Il tempo di interpolazione</a:t>
            </a:r>
            <a:endParaRPr lang="it-IT" dirty="0"/>
          </a:p>
          <a:p>
            <a:endParaRPr lang="it-IT" dirty="0"/>
          </a:p>
          <a:p>
            <a:r>
              <a:rPr lang="it-IT" dirty="0"/>
              <a:t>Il calcolo delle coordinate delle posizioni dei satelliti si effettua tramite i seguenti codici: </a:t>
            </a:r>
            <a:r>
              <a:rPr lang="it-IT" dirty="0" err="1">
                <a:effectLst/>
                <a:latin typeface="CMTT10"/>
              </a:rPr>
              <a:t>GPS_coordinates.m</a:t>
            </a:r>
            <a:r>
              <a:rPr lang="it-IT" dirty="0">
                <a:effectLst/>
                <a:latin typeface="CMTT10"/>
              </a:rPr>
              <a:t> </a:t>
            </a:r>
            <a:r>
              <a:rPr lang="it-IT" dirty="0">
                <a:effectLst/>
                <a:latin typeface="CMR10"/>
              </a:rPr>
              <a:t>o </a:t>
            </a:r>
            <a:r>
              <a:rPr lang="it-IT" dirty="0" err="1">
                <a:effectLst/>
                <a:latin typeface="CMTT10"/>
              </a:rPr>
              <a:t>GLONASS_coordinates</a:t>
            </a:r>
            <a:r>
              <a:rPr lang="it-IT" dirty="0">
                <a:effectLst/>
                <a:latin typeface="CMR10"/>
              </a:rPr>
              <a:t>. 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07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350" y="1180496"/>
            <a:ext cx="3922295" cy="4996467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Si propone un elenco di alcuni dei dati estraibili dal file RINEX: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Questi dati sono relativi alla costellazione GPS e sono necessari per implementare l’algoritmo seguente.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68DC626-7B87-E866-3C7C-9F60CF046827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  <p:pic>
        <p:nvPicPr>
          <p:cNvPr id="5" name="Immagine 4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9DFE9777-FF33-DBF1-196E-716FF77248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54" y="1188351"/>
            <a:ext cx="6044106" cy="448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67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9179" y="1180496"/>
                <a:ext cx="10904621" cy="4996467"/>
              </a:xfrm>
            </p:spPr>
            <p:txBody>
              <a:bodyPr>
                <a:normAutofit lnSpcReduction="1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 tempo passato dal dempo di riferimento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𝑜𝑒</m:t>
                        </m:r>
                      </m:sub>
                    </m:sSub>
                  </m:oMath>
                </a14:m>
                <a:r>
                  <a:rPr lang="it-IT" dirty="0"/>
                  <a:t>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𝑜𝑒</m:t>
                        </m:r>
                      </m:sub>
                    </m:sSub>
                  </m:oMath>
                </a14:m>
                <a:endParaRPr lang="it-IT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dell’anomalia media: 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den>
                            </m:f>
                          </m:e>
                        </m:ra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it-IT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dell’anomalia eccentrica: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esin</m:t>
                        </m:r>
                      </m:fName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func>
                  </m:oMath>
                </a14:m>
                <a:endParaRPr lang="it-IT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dell’anomalia vera: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𝜈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𝑎𝑟𝑐𝑡𝑎𝑛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ad>
                              <m:radPr>
                                <m:degHide m:val="on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func>
                              <m:func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it-IT" b="0" i="0" smtClean="0">
                                    <a:latin typeface="Cambria Math" panose="02040503050406030204" pitchFamily="18" charset="0"/>
                                  </a:rPr>
                                  <m:t>sin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func>
                          </m:num>
                          <m:den>
                            <m:func>
                              <m:func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it-IT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</m:func>
                          </m:den>
                        </m:f>
                      </m:e>
                    </m:d>
                  </m:oMath>
                </a14:m>
                <a:endParaRPr lang="it-IT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dell’argomento di latitudine:							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𝓌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𝜈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𝑢𝑐</m:t>
                        </m:r>
                      </m:sub>
                    </m:sSub>
                    <m:func>
                      <m:func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fName>
                      <m:e>
                        <m:d>
                          <m:d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𝓌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𝜈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𝓌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𝜈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it-IT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it-IT" dirty="0"/>
                  <a:t>Calcolo della distanza radiale: </a:t>
                </a:r>
              </a:p>
              <a:p>
                <a:pPr marL="0" indent="0">
                  <a:buNone/>
                </a:pPr>
                <a:r>
                  <a:rPr lang="it-IT" dirty="0"/>
                  <a:t>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𝑒𝑐𝑜𝑠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𝑢𝑟</m:t>
                        </m:r>
                      </m:sub>
                    </m:sSub>
                    <m:func>
                      <m:func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fName>
                      <m:e>
                        <m:d>
                          <m:d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𝓌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𝜈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𝑟𝑠</m:t>
                            </m:r>
                          </m:sub>
                        </m:sSub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𝓌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𝜈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9179" y="1180496"/>
                <a:ext cx="10904621" cy="4996467"/>
              </a:xfrm>
              <a:blipFill>
                <a:blip r:embed="rId4"/>
                <a:stretch>
                  <a:fillRect l="-1174" t="-28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183876-B7A2-5B07-1ECB-F31269BFF76B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821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3558" y="1180496"/>
                <a:ext cx="10760242" cy="4996467"/>
              </a:xfrm>
            </p:spPr>
            <p:txBody>
              <a:bodyPr>
                <a:normAutofit/>
              </a:bodyPr>
              <a:lstStyle/>
              <a:p>
                <a:pPr marL="514350" indent="-514350">
                  <a:buAutoNum type="arabicPeriod" startAt="8"/>
                </a:pPr>
                <a:r>
                  <a:rPr lang="it-IT" dirty="0"/>
                  <a:t>Calcolo dell’inclinazione del piano orbitale:             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𝑖𝑐</m:t>
                        </m:r>
                      </m:sub>
                    </m:sSub>
                    <m:func>
                      <m:func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</m:fName>
                      <m:e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𝜈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it-IT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𝑖𝑠</m:t>
                            </m:r>
                          </m:sub>
                        </m:sSub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>
                                <a:latin typeface="Cambria Math" panose="02040503050406030204" pitchFamily="18" charset="0"/>
                              </a:rPr>
                              <m:t>sin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𝜈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it-IT" dirty="0"/>
              </a:p>
              <a:p>
                <a:pPr marL="514350" indent="-514350">
                  <a:buAutoNum type="arabicPeriod" startAt="8"/>
                </a:pPr>
                <a:r>
                  <a:rPr lang="it-IT" dirty="0"/>
                  <a:t>Calcolo della longitudine del nodo ascendente: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̇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e>
                        </m:acc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𝐸</m:t>
                        </m:r>
                      </m:sub>
                    </m:sSub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𝑜𝑒</m:t>
                        </m:r>
                      </m:sub>
                    </m:sSub>
                  </m:oMath>
                </a14:m>
                <a:endParaRPr lang="it-IT" dirty="0"/>
              </a:p>
              <a:p>
                <a:pPr marL="514350" indent="-514350">
                  <a:buAutoNum type="arabicPeriod" startAt="8"/>
                </a:pPr>
                <a:r>
                  <a:rPr lang="it-IT" dirty="0"/>
                  <a:t>Calcolo delle coordinate cartesiane nel sistema CTS: </a:t>
                </a:r>
              </a:p>
              <a:p>
                <a:pPr marL="0" indent="0">
                  <a:buNone/>
                </a:pPr>
                <a:r>
                  <a:rPr lang="it-IT" dirty="0"/>
                  <a:t>                     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(−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(−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(−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it-IT" dirty="0"/>
              </a:p>
              <a:p>
                <a:pPr marL="514350" indent="-514350">
                  <a:buAutoNum type="arabicPeriod" startAt="8"/>
                </a:pPr>
                <a:endParaRPr lang="it-IT" dirty="0"/>
              </a:p>
              <a:p>
                <a:pPr marL="0" indent="0">
                  <a:buNone/>
                </a:pPr>
                <a:r>
                  <a:rPr lang="it-IT" dirty="0"/>
                  <a:t>       </a:t>
                </a:r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3558" y="1180496"/>
                <a:ext cx="10760242" cy="4996467"/>
              </a:xfrm>
              <a:blipFill>
                <a:blip r:embed="rId4"/>
                <a:stretch>
                  <a:fillRect l="-1133" t="-21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759BAC-DC8A-503C-8A09-189441C55850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00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3">
            <a:extLst>
              <a:ext uri="{FF2B5EF4-FFF2-40B4-BE49-F238E27FC236}">
                <a16:creationId xmlns:a16="http://schemas.microsoft.com/office/drawing/2014/main" id="{72FDED4A-8361-9E7C-2DE8-0E3CE7BB8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786" y="1253331"/>
            <a:ext cx="4728411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Si propone un elenco di alcuni dei dati estraibili dal file RINEX: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Questi dati sono relativi alla costellazione GLONASS e sono necessari per implementare l’algoritmo seguente.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7EF44C2-C0D1-4B3D-131B-D20089606CCC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  <p:pic>
        <p:nvPicPr>
          <p:cNvPr id="9" name="Immagine 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FE4B790A-2398-B8BE-BB43-6FD98DCBB5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922" y="1180496"/>
            <a:ext cx="5403678" cy="435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6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PRIMA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Determinazione della posizione di un ricevitore</a:t>
            </a:r>
          </a:p>
          <a:p>
            <a:r>
              <a:rPr lang="it-IT" dirty="0"/>
              <a:t>Valutazione dell’effetto della distribuzione delle ground station</a:t>
            </a:r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6293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95" y="977229"/>
            <a:ext cx="11935325" cy="5199734"/>
          </a:xfrm>
        </p:spPr>
        <p:txBody>
          <a:bodyPr>
            <a:noAutofit/>
          </a:bodyPr>
          <a:lstStyle/>
          <a:p>
            <a:pPr marL="514350" indent="-514350">
              <a:buAutoNum type="arabicPeriod"/>
            </a:pPr>
            <a:r>
              <a:rPr lang="it-IT" dirty="0">
                <a:effectLst/>
              </a:rPr>
              <a:t>Tramite la MATLAB </a:t>
            </a:r>
            <a:r>
              <a:rPr lang="it-IT" dirty="0" err="1">
                <a:effectLst/>
              </a:rPr>
              <a:t>function</a:t>
            </a:r>
            <a:r>
              <a:rPr lang="it-IT" dirty="0">
                <a:effectLst/>
              </a:rPr>
              <a:t> ode45 si esegue l’integrazione numerica delle equazioni differenziali del moto dei satelliti direttamente in un sistema di riferimento ECEF.</a:t>
            </a:r>
          </a:p>
          <a:p>
            <a:pPr marL="514350" indent="-514350">
              <a:buAutoNum type="arabicPeriod"/>
            </a:pPr>
            <a:endParaRPr lang="it-IT" dirty="0"/>
          </a:p>
          <a:p>
            <a:pPr marL="514350" indent="-514350">
              <a:buAutoNum type="arabicPeriod"/>
            </a:pPr>
            <a:endParaRPr lang="it-IT" dirty="0">
              <a:effectLst/>
            </a:endParaRPr>
          </a:p>
          <a:p>
            <a:pPr marL="514350" indent="-514350">
              <a:buAutoNum type="arabicPeriod"/>
            </a:pPr>
            <a:endParaRPr lang="it-IT" dirty="0">
              <a:effectLst/>
            </a:endParaRPr>
          </a:p>
          <a:p>
            <a:pPr marL="514350" indent="-514350">
              <a:buAutoNum type="arabicPeriod"/>
            </a:pPr>
            <a:endParaRPr lang="it-IT" dirty="0">
              <a:effectLst/>
            </a:endParaRPr>
          </a:p>
          <a:p>
            <a:pPr marL="514350" indent="-514350">
              <a:buAutoNum type="arabicPeriod"/>
            </a:pPr>
            <a:endParaRPr lang="it-IT" dirty="0">
              <a:effectLst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it-IT" dirty="0">
                <a:effectLst/>
              </a:rPr>
              <a:t>Infine, si esegue una trasformazione dal sistema geodetico di riferimento PZ-90 a quello WGS-84 e si estrapolano solo gli elementi non derivati nel tempo del vettore di stato al fine di ricavare le coordinate cartesiane del satellite GLONASS di interesse nel sistema di riferimento CTS. </a:t>
            </a:r>
            <a:endParaRPr lang="it-IT" dirty="0"/>
          </a:p>
          <a:p>
            <a:pPr marL="514350" indent="-514350">
              <a:buAutoNum type="arabicPeriod"/>
            </a:pPr>
            <a:endParaRPr lang="it-IT" dirty="0">
              <a:effectLst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7741A1-6B5F-D4CA-E3D3-2253F12B283A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Broadcast </a:t>
            </a:r>
            <a:r>
              <a:rPr lang="it-IT" sz="4000" dirty="0" err="1">
                <a:solidFill>
                  <a:srgbClr val="882329"/>
                </a:solidFill>
              </a:rPr>
              <a:t>orbits</a:t>
            </a:r>
            <a:endParaRPr lang="it-IT" sz="4000" dirty="0">
              <a:solidFill>
                <a:srgbClr val="882329"/>
              </a:solidFill>
            </a:endParaRPr>
          </a:p>
        </p:txBody>
      </p:sp>
      <p:pic>
        <p:nvPicPr>
          <p:cNvPr id="5" name="Immagine 4" descr="Immagine che contiene testo, Carattere, linea, bianco&#10;&#10;Descrizione generata automaticamente">
            <a:extLst>
              <a:ext uri="{FF2B5EF4-FFF2-40B4-BE49-F238E27FC236}">
                <a16:creationId xmlns:a16="http://schemas.microsoft.com/office/drawing/2014/main" id="{919189C0-D321-3592-4B1D-9B6A7902C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94" y="2357413"/>
            <a:ext cx="7255043" cy="196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10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811" y="1180496"/>
            <a:ext cx="10663989" cy="4996467"/>
          </a:xfrm>
        </p:spPr>
        <p:txBody>
          <a:bodyPr>
            <a:normAutofit lnSpcReduction="10000"/>
          </a:bodyPr>
          <a:lstStyle/>
          <a:p>
            <a:r>
              <a:rPr lang="it-IT" dirty="0"/>
              <a:t>Per questo tipo di orbite è stato usato il codice </a:t>
            </a:r>
            <a:r>
              <a:rPr lang="it-IT" dirty="0" err="1"/>
              <a:t>P</a:t>
            </a:r>
            <a:r>
              <a:rPr lang="it-IT" dirty="0" err="1">
                <a:effectLst/>
              </a:rPr>
              <a:t>recise_orbits.m</a:t>
            </a:r>
            <a:r>
              <a:rPr lang="it-IT" dirty="0"/>
              <a:t>, all’interno del quale sono stati specificati: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/>
              <a:t>Il file SP3 considerato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/>
              <a:t>La costellazione considerata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/>
              <a:t>L’identificativo dei satelliti considerati</a:t>
            </a:r>
          </a:p>
          <a:p>
            <a:pPr marL="457200" indent="-457200">
              <a:buFont typeface="Font di sistema regolare"/>
              <a:buChar char="-"/>
            </a:pPr>
            <a:r>
              <a:rPr lang="it-IT" dirty="0"/>
              <a:t>Il tempo di interpolazione</a:t>
            </a:r>
          </a:p>
          <a:p>
            <a:endParaRPr lang="it-IT" dirty="0"/>
          </a:p>
          <a:p>
            <a:r>
              <a:rPr lang="it-IT" dirty="0">
                <a:effectLst/>
              </a:rPr>
              <a:t>Le coordinate cartesiane delle posizioni dei satelliti si ottengono direttamente dal file SP3 dato tramite la MATLAB </a:t>
            </a:r>
            <a:r>
              <a:rPr lang="it-IT" dirty="0" err="1">
                <a:effectLst/>
              </a:rPr>
              <a:t>function</a:t>
            </a:r>
            <a:r>
              <a:rPr lang="it-IT" dirty="0">
                <a:effectLst/>
              </a:rPr>
              <a:t> read</a:t>
            </a:r>
            <a:r>
              <a:rPr lang="it-IT" dirty="0"/>
              <a:t>_</a:t>
            </a:r>
            <a:r>
              <a:rPr lang="it-IT" dirty="0">
                <a:effectLst/>
              </a:rPr>
              <a:t>sp3_multiconstellation.m. </a:t>
            </a:r>
          </a:p>
          <a:p>
            <a:r>
              <a:rPr lang="it-IT" dirty="0">
                <a:effectLst/>
              </a:rPr>
              <a:t>Le coordinate cartesiane sono raccolte ad intervalli di 15 minuti. 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4DDD9E2-53B5-C246-920E-7EDA7482AE61}"/>
              </a:ext>
            </a:extLst>
          </p:cNvPr>
          <p:cNvSpPr txBox="1"/>
          <p:nvPr/>
        </p:nvSpPr>
        <p:spPr>
          <a:xfrm>
            <a:off x="0" y="10796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  Metodologia di analisi – Precise Products</a:t>
            </a:r>
          </a:p>
        </p:txBody>
      </p:sp>
    </p:spTree>
    <p:extLst>
      <p:ext uri="{BB962C8B-B14F-4D97-AF65-F5344CB8AC3E}">
        <p14:creationId xmlns:p14="http://schemas.microsoft.com/office/powerpoint/2010/main" val="3888895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3" name="Immagine 2" descr="Immagine che contiene schermata, luna, spazio, Oggetto astronomico&#10;&#10;Descrizione generata automaticamente">
            <a:extLst>
              <a:ext uri="{FF2B5EF4-FFF2-40B4-BE49-F238E27FC236}">
                <a16:creationId xmlns:a16="http://schemas.microsoft.com/office/drawing/2014/main" id="{2D3A9110-F512-F1BE-71E6-75A50CA258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85" y="1053799"/>
            <a:ext cx="9570028" cy="4618309"/>
          </a:xfrm>
          <a:prstGeom prst="rect">
            <a:avLst/>
          </a:prstGeom>
        </p:spPr>
      </p:pic>
      <p:sp>
        <p:nvSpPr>
          <p:cNvPr id="5" name="CasellaDiTesto 7">
            <a:extLst>
              <a:ext uri="{FF2B5EF4-FFF2-40B4-BE49-F238E27FC236}">
                <a16:creationId xmlns:a16="http://schemas.microsoft.com/office/drawing/2014/main" id="{2FFB67AC-0F90-32F7-682C-73E346059D12}"/>
              </a:ext>
            </a:extLst>
          </p:cNvPr>
          <p:cNvSpPr txBox="1"/>
          <p:nvPr/>
        </p:nvSpPr>
        <p:spPr>
          <a:xfrm>
            <a:off x="3915031" y="5715282"/>
            <a:ext cx="43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3D delle orbite dei satelliti SAT1, SAT15 e SAT30 della costellazione GPS.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261322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C589669-6AE8-686D-868F-D76667DE4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3" y="1034187"/>
            <a:ext cx="9372594" cy="4541360"/>
          </a:xfrm>
          <a:prstGeom prst="rect">
            <a:avLst/>
          </a:prstGeom>
        </p:spPr>
      </p:pic>
      <p:sp>
        <p:nvSpPr>
          <p:cNvPr id="5" name="CasellaDiTesto 7">
            <a:extLst>
              <a:ext uri="{FF2B5EF4-FFF2-40B4-BE49-F238E27FC236}">
                <a16:creationId xmlns:a16="http://schemas.microsoft.com/office/drawing/2014/main" id="{B679B85E-E7A1-BE5C-A84D-3D13372E6B04}"/>
              </a:ext>
            </a:extLst>
          </p:cNvPr>
          <p:cNvSpPr txBox="1"/>
          <p:nvPr/>
        </p:nvSpPr>
        <p:spPr>
          <a:xfrm>
            <a:off x="3753364" y="5677504"/>
            <a:ext cx="4685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3D delle orbite dei satelliti SAT1, SAT15 e SAT30 della costellazione GPS.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180143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534274" cy="4996467"/>
          </a:xfrm>
        </p:spPr>
        <p:txBody>
          <a:bodyPr/>
          <a:lstStyle/>
          <a:p>
            <a:r>
              <a:rPr lang="it-IT" dirty="0"/>
              <a:t>Con i precise product ricavati dai file SP3 è possibile </a:t>
            </a:r>
            <a:r>
              <a:rPr lang="it-IT" dirty="0">
                <a:latin typeface="CMR10"/>
              </a:rPr>
              <a:t>interpolare </a:t>
            </a:r>
            <a:r>
              <a:rPr lang="it-IT" dirty="0">
                <a:effectLst/>
                <a:latin typeface="CMR10"/>
              </a:rPr>
              <a:t>le posizioni dei satelliti. </a:t>
            </a:r>
          </a:p>
          <a:p>
            <a:endParaRPr lang="it-IT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E973FA0-2D30-FADF-0E29-658301FE0A81}"/>
              </a:ext>
            </a:extLst>
          </p:cNvPr>
          <p:cNvSpPr>
            <a:spLocks noGrp="1"/>
          </p:cNvSpPr>
          <p:nvPr/>
        </p:nvSpPr>
        <p:spPr>
          <a:xfrm>
            <a:off x="131805" y="2229545"/>
            <a:ext cx="12060195" cy="5636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</p:txBody>
      </p:sp>
      <p:pic>
        <p:nvPicPr>
          <p:cNvPr id="9" name="Immagine 8" descr="Immagine che contiene linea, Diagramma, schermata, Rettangolo&#10;&#10;Descrizione generata automaticamente">
            <a:extLst>
              <a:ext uri="{FF2B5EF4-FFF2-40B4-BE49-F238E27FC236}">
                <a16:creationId xmlns:a16="http://schemas.microsoft.com/office/drawing/2014/main" id="{2F6AC917-31EE-E3DC-3173-A8B00031A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49932"/>
            <a:ext cx="7956743" cy="4306644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F03E48C-237E-106F-3A87-76ED8AE73E83}"/>
              </a:ext>
            </a:extLst>
          </p:cNvPr>
          <p:cNvSpPr txBox="1"/>
          <p:nvPr/>
        </p:nvSpPr>
        <p:spPr>
          <a:xfrm>
            <a:off x="8730232" y="3157972"/>
            <a:ext cx="206943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i="1" dirty="0">
                <a:effectLst/>
                <a:latin typeface="CMTI10"/>
              </a:rPr>
              <a:t>Visualizzazione della differenza tra i dati di posizione provenienti dal file sp3 e i dati ottenuti dall’interpolazione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49405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179" y="1180496"/>
            <a:ext cx="11261558" cy="5220304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Il confronto fra le due tipologie di messaggio di navigazione è visibile nel seguente grafico, generato per solo uno dei satelliti lungo le tre direzioni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538D433-0974-26C4-F1BC-E396E469C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187" y="2229545"/>
            <a:ext cx="7526244" cy="419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40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3" name="Segnaposto contenuto 2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867BA9EA-BD3C-52AC-3077-643FF6DD1E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78" y="1180496"/>
            <a:ext cx="10359844" cy="49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26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49" y="1253331"/>
            <a:ext cx="11131661" cy="524372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b="1" dirty="0"/>
              <a:t>Broadcast </a:t>
            </a:r>
            <a:r>
              <a:rPr lang="it-IT" b="1" dirty="0" err="1"/>
              <a:t>navigation</a:t>
            </a:r>
            <a:r>
              <a:rPr lang="it-IT" b="1" dirty="0"/>
              <a:t> </a:t>
            </a:r>
            <a:r>
              <a:rPr lang="it-IT" b="1" dirty="0" err="1"/>
              <a:t>message</a:t>
            </a:r>
            <a:r>
              <a:rPr lang="it-IT" b="1" dirty="0"/>
              <a:t>:</a:t>
            </a:r>
          </a:p>
          <a:p>
            <a:r>
              <a:rPr lang="it-IT" dirty="0"/>
              <a:t>Vantaggi:</a:t>
            </a:r>
          </a:p>
          <a:p>
            <a:pPr marL="514350" indent="-514350">
              <a:buFont typeface="+mj-lt"/>
              <a:buAutoNum type="alphaLcParenR"/>
            </a:pPr>
            <a:r>
              <a:rPr lang="it-IT" dirty="0"/>
              <a:t>Il broadcast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trasmesso da un satellite veicola informazioni riguardanti solo il satellite stesso;</a:t>
            </a:r>
          </a:p>
          <a:p>
            <a:pPr marL="514350" indent="-514350">
              <a:buFont typeface="+mj-lt"/>
              <a:buAutoNum type="alphaLcParenR"/>
            </a:pPr>
            <a:r>
              <a:rPr lang="it-IT" dirty="0"/>
              <a:t>Il broadcast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è trasmesso in forma continua, consentendo un costante aggiornamento dei parametri d’interesse</a:t>
            </a:r>
          </a:p>
          <a:p>
            <a:r>
              <a:rPr lang="it-IT" dirty="0"/>
              <a:t>Svantaggi:</a:t>
            </a:r>
          </a:p>
          <a:p>
            <a:pPr marL="514350" indent="-514350">
              <a:buFont typeface="+mj-lt"/>
              <a:buAutoNum type="alphaLcParenR"/>
            </a:pPr>
            <a:r>
              <a:rPr lang="it-IT" dirty="0"/>
              <a:t>Le posizioni ricavate tramite il broadcast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hanno un’accuratezza dell’ordine del metro;</a:t>
            </a:r>
          </a:p>
          <a:p>
            <a:pPr marL="514350" indent="-514350">
              <a:buFont typeface="+mj-lt"/>
              <a:buAutoNum type="alphaLcParenR"/>
            </a:pPr>
            <a:r>
              <a:rPr lang="it-IT" dirty="0"/>
              <a:t>Il calcolo delle posizioni dei satelliti è piuttosto complesso e laborioso;</a:t>
            </a:r>
          </a:p>
          <a:p>
            <a:pPr marL="514350" indent="-514350">
              <a:buFont typeface="+mj-lt"/>
              <a:buAutoNum type="alphaLcParenR"/>
            </a:pPr>
            <a:r>
              <a:rPr lang="it-IT" dirty="0"/>
              <a:t>È possibile ricavare le posizioni dei soli satelliti in vista della costellazione selezionata.</a:t>
            </a:r>
          </a:p>
          <a:p>
            <a:pPr marL="514350" indent="-514350">
              <a:buFont typeface="+mj-lt"/>
              <a:buAutoNum type="alphaLcParenR"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1332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74330BE-4425-CB0E-74E9-1681EDF92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45" y="1180496"/>
            <a:ext cx="3892739" cy="477174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63C166CD-364A-93B5-659B-BA95E1AF84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429" y="1221718"/>
            <a:ext cx="5198418" cy="4455786"/>
          </a:xfrm>
          <a:prstGeom prst="rect">
            <a:avLst/>
          </a:prstGeom>
        </p:spPr>
      </p:pic>
      <p:sp>
        <p:nvSpPr>
          <p:cNvPr id="7" name="CasellaDiTesto 7">
            <a:extLst>
              <a:ext uri="{FF2B5EF4-FFF2-40B4-BE49-F238E27FC236}">
                <a16:creationId xmlns:a16="http://schemas.microsoft.com/office/drawing/2014/main" id="{C66DB2BD-0A57-0CD8-CAAC-996F1476BD46}"/>
              </a:ext>
            </a:extLst>
          </p:cNvPr>
          <p:cNvSpPr txBox="1"/>
          <p:nvPr/>
        </p:nvSpPr>
        <p:spPr>
          <a:xfrm>
            <a:off x="5519766" y="5944586"/>
            <a:ext cx="4685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i="1" dirty="0">
                <a:latin typeface="CMTI10"/>
              </a:rPr>
              <a:t>Grafici in riferimento all’analisi della costellazione GPS  con Broadcast </a:t>
            </a:r>
            <a:r>
              <a:rPr lang="it-IT" i="1" dirty="0" err="1">
                <a:latin typeface="CMTI10"/>
              </a:rPr>
              <a:t>message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281247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505" y="1042737"/>
            <a:ext cx="11774906" cy="556661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2400" b="1" dirty="0"/>
              <a:t>Precise </a:t>
            </a:r>
            <a:r>
              <a:rPr lang="it-IT" sz="2400" b="1" dirty="0" err="1"/>
              <a:t>orbits</a:t>
            </a:r>
            <a:endParaRPr lang="it-IT" sz="2400" b="1" dirty="0"/>
          </a:p>
          <a:p>
            <a:r>
              <a:rPr lang="it-IT" sz="2400" dirty="0"/>
              <a:t>Vantaggi: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/>
              <a:t>Le posizioni ricavate tramite il precise product hanno un’accuratezza dell’ordine del centimetro;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/>
              <a:t>Non sono necessari lunghi algoritmi o integrazione numerica per ricavare le coordinate delle posizioni dei satelliti;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/>
              <a:t>È possibile ricavare la posizione di tutti i satelliti della costellazione selezionata e non solo dei satelliti in vista, questo perché i precise products sono </a:t>
            </a:r>
            <a:r>
              <a:rPr lang="it-IT" sz="2400" dirty="0" err="1"/>
              <a:t>pre</a:t>
            </a:r>
            <a:r>
              <a:rPr lang="it-IT" sz="2400" dirty="0"/>
              <a:t>-elaborati</a:t>
            </a:r>
          </a:p>
          <a:p>
            <a:r>
              <a:rPr lang="it-IT" sz="2400" dirty="0"/>
              <a:t>Svantaggi: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/>
              <a:t>I precise products forniscono le informazioni sulle posizioni dei satelliti ad intervalli di 15 minuti;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/>
              <a:t>La trasmissione dei precise products non è continua e non è in tempo reale, ci sono intervalli di aggiornamento delle informazioni che vanno da qualche ora a diversi giorni;</a:t>
            </a:r>
          </a:p>
          <a:p>
            <a:pPr marL="514350" indent="-514350">
              <a:buFont typeface="+mj-lt"/>
              <a:buAutoNum type="alphaLcParenR"/>
            </a:pPr>
            <a:r>
              <a:rPr lang="it-IT" sz="2400" dirty="0">
                <a:latin typeface="CMR10"/>
              </a:rPr>
              <a:t>È si </a:t>
            </a:r>
            <a:r>
              <a:rPr lang="it-IT" sz="2400" dirty="0">
                <a:effectLst/>
                <a:latin typeface="CMR10"/>
              </a:rPr>
              <a:t>possibile stimare la posizione orbitale del satellite di interesse solo con i </a:t>
            </a:r>
            <a:r>
              <a:rPr lang="it-IT" sz="2400" dirty="0">
                <a:effectLst/>
                <a:latin typeface="CMTI10"/>
              </a:rPr>
              <a:t>Precise Products </a:t>
            </a:r>
            <a:r>
              <a:rPr lang="it-IT" sz="2400" dirty="0">
                <a:effectLst/>
                <a:latin typeface="CMR10"/>
              </a:rPr>
              <a:t>di una acquisizione di 15 minuti tramite un opportuno polinomio interpolatore, però la validità temporale delle posizioni stimate da questo polinomio interpolatore è dell’ordine dell’ora. </a:t>
            </a:r>
            <a:endParaRPr lang="it-IT" sz="2400" dirty="0">
              <a:effectLst/>
            </a:endParaRPr>
          </a:p>
          <a:p>
            <a:pPr marL="514350" indent="-514350">
              <a:buFont typeface="+mj-lt"/>
              <a:buAutoNum type="alphaLcParenR"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068700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8CFBB01-6DA3-B916-C467-123FF70BCE8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Setup sperimentale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E14E651-A9E6-DA12-3F70-AB746B5274A5}"/>
              </a:ext>
            </a:extLst>
          </p:cNvPr>
          <p:cNvSpPr txBox="1"/>
          <p:nvPr/>
        </p:nvSpPr>
        <p:spPr>
          <a:xfrm>
            <a:off x="248653" y="1289484"/>
            <a:ext cx="116946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/>
              <a:t>Sono stati analizzati quattro scenari:</a:t>
            </a:r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0AF97D1F-6288-E58C-AC66-9DF25347E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742659"/>
              </p:ext>
            </p:extLst>
          </p:nvPr>
        </p:nvGraphicFramePr>
        <p:xfrm>
          <a:off x="773251" y="2233264"/>
          <a:ext cx="10645497" cy="34442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548499">
                  <a:extLst>
                    <a:ext uri="{9D8B030D-6E8A-4147-A177-3AD203B41FA5}">
                      <a16:colId xmlns:a16="http://schemas.microsoft.com/office/drawing/2014/main" val="1561324278"/>
                    </a:ext>
                  </a:extLst>
                </a:gridCol>
                <a:gridCol w="3548499">
                  <a:extLst>
                    <a:ext uri="{9D8B030D-6E8A-4147-A177-3AD203B41FA5}">
                      <a16:colId xmlns:a16="http://schemas.microsoft.com/office/drawing/2014/main" val="263787218"/>
                    </a:ext>
                  </a:extLst>
                </a:gridCol>
                <a:gridCol w="3548499">
                  <a:extLst>
                    <a:ext uri="{9D8B030D-6E8A-4147-A177-3AD203B41FA5}">
                      <a16:colId xmlns:a16="http://schemas.microsoft.com/office/drawing/2014/main" val="143224768"/>
                    </a:ext>
                  </a:extLst>
                </a:gridCol>
              </a:tblGrid>
              <a:tr h="496676">
                <a:tc>
                  <a:txBody>
                    <a:bodyPr/>
                    <a:lstStyle/>
                    <a:p>
                      <a:endParaRPr lang="it-IT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800" dirty="0"/>
                        <a:t>Errore di sincronizzazione degli orologi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800" dirty="0"/>
                        <a:t>Allineamento delle ground station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8347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800" dirty="0"/>
                        <a:t>Scenario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7336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800" dirty="0"/>
                        <a:t>Scenario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SI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5579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800" dirty="0"/>
                        <a:t>Scenario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SI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460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800" dirty="0"/>
                        <a:t>Scenario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SI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SI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550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03994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3912128-B950-8440-8C1E-F78EF305B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53" y="1036630"/>
            <a:ext cx="3958857" cy="493103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694860A-E210-0FAD-9FA8-2FBF76E200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165" y="1094097"/>
            <a:ext cx="5125454" cy="4444275"/>
          </a:xfrm>
          <a:prstGeom prst="rect">
            <a:avLst/>
          </a:prstGeom>
        </p:spPr>
      </p:pic>
      <p:sp>
        <p:nvSpPr>
          <p:cNvPr id="7" name="CasellaDiTesto 7">
            <a:extLst>
              <a:ext uri="{FF2B5EF4-FFF2-40B4-BE49-F238E27FC236}">
                <a16:creationId xmlns:a16="http://schemas.microsoft.com/office/drawing/2014/main" id="{4C74C92A-2B5F-70D5-A3A2-1F552AFA7822}"/>
              </a:ext>
            </a:extLst>
          </p:cNvPr>
          <p:cNvSpPr txBox="1"/>
          <p:nvPr/>
        </p:nvSpPr>
        <p:spPr>
          <a:xfrm>
            <a:off x="5439348" y="5741639"/>
            <a:ext cx="4685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i="1" dirty="0">
                <a:latin typeface="CMTI10"/>
              </a:rPr>
              <a:t>Grafici in riferimento all’analisi della costellazione GPS  con Precise products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3717682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TERZA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3990" y="1331494"/>
            <a:ext cx="5023820" cy="51954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Implementazione di un algoritmo per il Single Point Positioning per la stima della posizione di un ricevitore GNSS</a:t>
            </a:r>
          </a:p>
          <a:p>
            <a:r>
              <a:rPr lang="it-IT" dirty="0"/>
              <a:t>Effettuare l’analisi di covarianza associata alla stima di posizione</a:t>
            </a:r>
          </a:p>
          <a:p>
            <a:r>
              <a:rPr lang="it-IT" dirty="0"/>
              <a:t>Visualizzazione dello </a:t>
            </a:r>
            <a:r>
              <a:rPr lang="it-IT" dirty="0" err="1"/>
              <a:t>skyplot</a:t>
            </a:r>
            <a:endParaRPr lang="it-IT" dirty="0"/>
          </a:p>
          <a:p>
            <a:r>
              <a:rPr lang="it-IT" dirty="0"/>
              <a:t>Analisi delle fonti di errore nella misura di </a:t>
            </a:r>
            <a:r>
              <a:rPr lang="it-IT" dirty="0" err="1"/>
              <a:t>pseudorange</a:t>
            </a:r>
            <a:endParaRPr lang="it-IT" dirty="0"/>
          </a:p>
          <a:p>
            <a:r>
              <a:rPr lang="it-IT" dirty="0"/>
              <a:t>Calcolo dei parametri di </a:t>
            </a:r>
            <a:r>
              <a:rPr lang="it-IT" dirty="0" err="1"/>
              <a:t>Dilution</a:t>
            </a:r>
            <a:r>
              <a:rPr lang="it-IT" dirty="0"/>
              <a:t> of Precision</a:t>
            </a:r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9053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Setup sperimentale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895" y="1187285"/>
            <a:ext cx="10515600" cy="4351338"/>
          </a:xfrm>
        </p:spPr>
        <p:txBody>
          <a:bodyPr/>
          <a:lstStyle/>
          <a:p>
            <a:r>
              <a:rPr lang="it-IT" dirty="0"/>
              <a:t>Ricevitore GNSS professionale di </a:t>
            </a:r>
            <a:r>
              <a:rPr lang="it-IT" i="1" dirty="0"/>
              <a:t>Swift </a:t>
            </a:r>
            <a:r>
              <a:rPr lang="it-IT" i="1" dirty="0" err="1"/>
              <a:t>Navigation</a:t>
            </a:r>
            <a:r>
              <a:rPr lang="it-IT" i="1" dirty="0"/>
              <a:t>: </a:t>
            </a:r>
            <a:r>
              <a:rPr lang="it-IT" i="1" dirty="0" err="1"/>
              <a:t>Piksi</a:t>
            </a:r>
            <a:r>
              <a:rPr lang="it-IT" i="1" dirty="0"/>
              <a:t> Multi GNSS Module (</a:t>
            </a:r>
            <a:r>
              <a:rPr lang="it-IT" i="1" dirty="0">
                <a:hlinkClick r:id="rId4"/>
              </a:rPr>
              <a:t>https://www.swiftnav.com/</a:t>
            </a:r>
            <a:r>
              <a:rPr lang="it-IT" i="1" dirty="0" err="1">
                <a:hlinkClick r:id="rId4"/>
              </a:rPr>
              <a:t>piksi</a:t>
            </a:r>
            <a:r>
              <a:rPr lang="it-IT" i="1" dirty="0">
                <a:hlinkClick r:id="rId4"/>
              </a:rPr>
              <a:t>-multi</a:t>
            </a:r>
            <a:r>
              <a:rPr lang="it-IT" i="1" dirty="0"/>
              <a:t>)</a:t>
            </a:r>
          </a:p>
          <a:p>
            <a:r>
              <a:rPr lang="en-US" dirty="0"/>
              <a:t>Swift Console per </a:t>
            </a:r>
            <a:r>
              <a:rPr lang="en-US" dirty="0" err="1"/>
              <a:t>registrazione</a:t>
            </a:r>
            <a:r>
              <a:rPr lang="en-US" dirty="0"/>
              <a:t> e </a:t>
            </a: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endParaRPr lang="it-IT" i="1" dirty="0"/>
          </a:p>
          <a:p>
            <a:r>
              <a:rPr lang="en-US" dirty="0"/>
              <a:t>SBP to RINEX per la </a:t>
            </a:r>
            <a:r>
              <a:rPr lang="en-US" dirty="0" err="1"/>
              <a:t>conversione</a:t>
            </a:r>
            <a:r>
              <a:rPr lang="en-US" dirty="0"/>
              <a:t> da </a:t>
            </a:r>
            <a:r>
              <a:rPr lang="en-US" dirty="0" err="1"/>
              <a:t>dati</a:t>
            </a:r>
            <a:r>
              <a:rPr lang="en-US" dirty="0"/>
              <a:t> in </a:t>
            </a:r>
            <a:r>
              <a:rPr lang="en-US" dirty="0" err="1"/>
              <a:t>formato</a:t>
            </a:r>
            <a:r>
              <a:rPr lang="en-US" dirty="0"/>
              <a:t> </a:t>
            </a:r>
            <a:r>
              <a:rPr lang="en-US" dirty="0" err="1"/>
              <a:t>binario</a:t>
            </a:r>
            <a:r>
              <a:rPr lang="en-US" dirty="0"/>
              <a:t> a </a:t>
            </a:r>
            <a:r>
              <a:rPr lang="en-US" dirty="0" err="1"/>
              <a:t>dati</a:t>
            </a:r>
            <a:r>
              <a:rPr lang="en-US" dirty="0"/>
              <a:t> in </a:t>
            </a:r>
            <a:r>
              <a:rPr lang="en-US" dirty="0" err="1"/>
              <a:t>formato</a:t>
            </a:r>
            <a:r>
              <a:rPr lang="en-US" dirty="0"/>
              <a:t> RINEX</a:t>
            </a:r>
          </a:p>
          <a:p>
            <a:r>
              <a:rPr lang="en-US" dirty="0" err="1"/>
              <a:t>Matlab</a:t>
            </a:r>
            <a:r>
              <a:rPr lang="en-US" dirty="0"/>
              <a:t> con Navigation Toolbox</a:t>
            </a:r>
            <a:endParaRPr lang="it-IT" i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82516B2-D60D-7B83-D169-18D0EC4EA6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2501" y="4096938"/>
            <a:ext cx="8661352" cy="225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9563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Setup sperimentale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92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Sono state eseguite tre diverse acquisizioni durante la stessa giornata. Di seguito si riportano alcune grandezze atmosferiche rilevate grazie all’</a:t>
            </a:r>
            <a:r>
              <a:rPr lang="it-IT" i="1" dirty="0"/>
              <a:t>app Meteo </a:t>
            </a:r>
            <a:r>
              <a:rPr lang="it-IT" dirty="0"/>
              <a:t>di un comune smartphone:</a:t>
            </a:r>
          </a:p>
          <a:p>
            <a:r>
              <a:rPr lang="it-IT" dirty="0"/>
              <a:t>Temperatura: 17°C</a:t>
            </a:r>
          </a:p>
          <a:p>
            <a:r>
              <a:rPr lang="it-IT" dirty="0"/>
              <a:t>Pressione atmosferica: 1017 mbar</a:t>
            </a:r>
          </a:p>
          <a:p>
            <a:r>
              <a:rPr lang="it-IT" dirty="0"/>
              <a:t>Umidità relativa: 0.7</a:t>
            </a:r>
          </a:p>
        </p:txBody>
      </p:sp>
    </p:spTree>
    <p:extLst>
      <p:ext uri="{BB962C8B-B14F-4D97-AF65-F5344CB8AC3E}">
        <p14:creationId xmlns:p14="http://schemas.microsoft.com/office/powerpoint/2010/main" val="3985993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Metodologia di analisi – Modelli correttivi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4800" y="1167770"/>
                <a:ext cx="11582399" cy="560625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it-IT" sz="2400" dirty="0"/>
                  <a:t>L’immagine mostra ogni fonte di </a:t>
                </a:r>
              </a:p>
              <a:p>
                <a:pPr marL="0" indent="0">
                  <a:buNone/>
                </a:pPr>
                <a:r>
                  <a:rPr lang="it-IT" sz="2400" dirty="0"/>
                  <a:t>errore nella misura di </a:t>
                </a:r>
                <a:r>
                  <a:rPr lang="it-IT" sz="2400" dirty="0" err="1"/>
                  <a:t>pseudorange</a:t>
                </a:r>
                <a:r>
                  <a:rPr lang="it-IT" sz="2400" dirty="0"/>
                  <a:t>,</a:t>
                </a:r>
              </a:p>
              <a:p>
                <a:pPr marL="0" indent="0">
                  <a:buNone/>
                </a:pPr>
                <a:r>
                  <a:rPr lang="it-IT" sz="2400" dirty="0"/>
                  <a:t>ma per l’esperienza sono state</a:t>
                </a:r>
              </a:p>
              <a:p>
                <a:pPr marL="0" indent="0">
                  <a:buNone/>
                </a:pPr>
                <a:r>
                  <a:rPr lang="it-IT" sz="2400" dirty="0"/>
                  <a:t>considerate le principali:</a:t>
                </a:r>
              </a:p>
              <a:p>
                <a:r>
                  <a:rPr lang="it-IT" sz="2400" dirty="0"/>
                  <a:t>Non sincronizzazione degli orologi </a:t>
                </a:r>
              </a:p>
              <a:p>
                <a:r>
                  <a:rPr lang="it-IT" sz="2400" dirty="0" err="1"/>
                  <a:t>Leap</a:t>
                </a:r>
                <a:r>
                  <a:rPr lang="it-IT" sz="2400" dirty="0"/>
                  <a:t> seconds</a:t>
                </a:r>
              </a:p>
              <a:p>
                <a:r>
                  <a:rPr lang="it-IT" sz="2400" dirty="0"/>
                  <a:t>Effetti relativistici</a:t>
                </a:r>
              </a:p>
              <a:p>
                <a:r>
                  <a:rPr lang="it-IT" sz="2400" dirty="0"/>
                  <a:t>Effetto </a:t>
                </a:r>
                <a:r>
                  <a:rPr lang="it-IT" sz="2400" dirty="0" err="1"/>
                  <a:t>segnac</a:t>
                </a:r>
                <a:endParaRPr lang="it-IT" sz="2400" dirty="0"/>
              </a:p>
              <a:p>
                <a:r>
                  <a:rPr lang="it-IT" sz="2400" dirty="0"/>
                  <a:t>Correzione sulle posizioni dei satelliti</a:t>
                </a:r>
              </a:p>
              <a:p>
                <a:r>
                  <a:rPr lang="it-IT" sz="2400" dirty="0"/>
                  <a:t>Ritardo ionosferico</a:t>
                </a:r>
              </a:p>
              <a:p>
                <a:r>
                  <a:rPr lang="it-IT" sz="2400" dirty="0"/>
                  <a:t>Ritardo troposferico             </a:t>
                </a:r>
              </a:p>
              <a:p>
                <a:pPr marL="0" indent="0">
                  <a:buNone/>
                </a:pPr>
                <a:r>
                  <a:rPr lang="it-IT" sz="2400" dirty="0"/>
                  <a:t>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e>
                          <m:sub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e>
                          <m:sup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p>
                        </m:sSup>
                      </m:e>
                    </m:d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it-IT" sz="2400" i="1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p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</m:oMath>
                </a14:m>
                <a:endParaRPr lang="it-IT" sz="2400" dirty="0"/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167770"/>
                <a:ext cx="11582399" cy="5606254"/>
              </a:xfrm>
              <a:blipFill>
                <a:blip r:embed="rId4"/>
                <a:stretch>
                  <a:fillRect l="-789" t="-14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C899A784-36A4-396F-27C4-BCFD621C5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496" y="1083794"/>
            <a:ext cx="5599140" cy="489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471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4589" y="994610"/>
                <a:ext cx="11790948" cy="5646821"/>
              </a:xfrm>
            </p:spPr>
            <p:txBody>
              <a:bodyPr/>
              <a:lstStyle/>
              <a:p>
                <a:r>
                  <a:rPr lang="it-IT" dirty="0"/>
                  <a:t>CORREZIONE IONOSFERICA: la ionosfera è un mezzo dispersivo per i segnali trasmessi a frequenze simili a quelle usate dai GNSS. Per compensare gli errori dovuti ai ritardi ionosferici si possono combinare linearmente le misure di </a:t>
                </a:r>
                <a:r>
                  <a:rPr lang="it-IT" dirty="0" err="1"/>
                  <a:t>pseudorange</a:t>
                </a:r>
                <a:r>
                  <a:rPr lang="it-IT" dirty="0"/>
                  <a:t> relative alle portanti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it-IT" dirty="0"/>
                  <a:t>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it-IT" dirty="0"/>
                  <a:t>.     </a:t>
                </a:r>
              </a:p>
              <a:p>
                <a:pPr marL="0" indent="0">
                  <a:buNone/>
                </a:pPr>
                <a:r>
                  <a:rPr lang="it-IT" dirty="0"/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𝑖𝑜𝑛𝑜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𝑓𝑟𝑒𝑒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it-IT" dirty="0"/>
              </a:p>
              <a:p>
                <a:pPr marL="0" indent="0">
                  <a:buNone/>
                </a:pPr>
                <a:r>
                  <a:rPr lang="it-IT" dirty="0"/>
                  <a:t>Dove i coefficienti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it-IT" dirty="0"/>
                  <a:t> 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it-IT" dirty="0"/>
                  <a:t> sono dati da: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r>
                  <a:rPr lang="it-IT" dirty="0"/>
                  <a:t>    e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it-IT" dirty="0"/>
                  <a:t>.</a:t>
                </a:r>
              </a:p>
              <a:p>
                <a:r>
                  <a:rPr lang="it-IT" dirty="0"/>
                  <a:t>CORREZIONE TROPOSFERICA: Questa tipologia di ritardo dipende dalla temperatura, </a:t>
                </a:r>
                <a:r>
                  <a:rPr lang="it-IT" dirty="0" err="1"/>
                  <a:t>presssione</a:t>
                </a:r>
                <a:r>
                  <a:rPr lang="it-IT" dirty="0"/>
                  <a:t> e umidità al ricevitore, nonché dalla sua posizione. Per ridurre questo errore è stato implementato il modello di </a:t>
                </a:r>
                <a:r>
                  <a:rPr lang="it-IT" dirty="0" err="1"/>
                  <a:t>Sastamoinen</a:t>
                </a:r>
                <a:r>
                  <a:rPr lang="it-IT" dirty="0"/>
                  <a:t>, sfruttando i valori atmosferici noti.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4589" y="994610"/>
                <a:ext cx="11790948" cy="5646821"/>
              </a:xfrm>
              <a:blipFill>
                <a:blip r:embed="rId4"/>
                <a:stretch>
                  <a:fillRect l="-1086" t="-18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720625-9674-5204-FACB-CCDF973E2B4A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Metodologia di analisi – Modelli correttivi</a:t>
            </a:r>
          </a:p>
        </p:txBody>
      </p:sp>
    </p:spTree>
    <p:extLst>
      <p:ext uri="{BB962C8B-B14F-4D97-AF65-F5344CB8AC3E}">
        <p14:creationId xmlns:p14="http://schemas.microsoft.com/office/powerpoint/2010/main" val="27852759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715" y="1010652"/>
            <a:ext cx="11534273" cy="5763371"/>
          </a:xfrm>
        </p:spPr>
        <p:txBody>
          <a:bodyPr/>
          <a:lstStyle/>
          <a:p>
            <a:r>
              <a:rPr lang="it-IT" dirty="0"/>
              <a:t>LEAP SECONDS: per l’anno in corso sono pari a 18 secondi.</a:t>
            </a:r>
          </a:p>
          <a:p>
            <a:r>
              <a:rPr lang="it-IT" dirty="0"/>
              <a:t>ROTAZIONE DELLA TERRA: Il broadcast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impiega un intervallo di tempo dipendente dalla distanza tra satellite e ricevitore. Durante questo tempo è necessario tener conto della rotazione della Terra</a:t>
            </a:r>
          </a:p>
          <a:p>
            <a:r>
              <a:rPr lang="it-IT" dirty="0"/>
              <a:t>EFFETTO RELATIVISTICO: La teoria della </a:t>
            </a:r>
          </a:p>
          <a:p>
            <a:pPr marL="0" indent="0">
              <a:buNone/>
            </a:pPr>
            <a:r>
              <a:rPr lang="it-IT" dirty="0"/>
              <a:t>relatività ristretta e generale vanno considerate, </a:t>
            </a:r>
          </a:p>
          <a:p>
            <a:pPr marL="0" indent="0">
              <a:buNone/>
            </a:pPr>
            <a:r>
              <a:rPr lang="it-IT" dirty="0"/>
              <a:t>in quanto si ha significativa dilatazione dei tempi </a:t>
            </a:r>
          </a:p>
          <a:p>
            <a:pPr marL="0" indent="0">
              <a:buNone/>
            </a:pPr>
            <a:r>
              <a:rPr lang="it-IT" dirty="0"/>
              <a:t>per velocità orbitali satellitari. Inoltre l’effetto</a:t>
            </a:r>
          </a:p>
          <a:p>
            <a:pPr marL="0" indent="0">
              <a:buNone/>
            </a:pPr>
            <a:r>
              <a:rPr lang="it-IT" dirty="0"/>
              <a:t>della gravità influisce ulteriormente sugli orologi</a:t>
            </a:r>
          </a:p>
          <a:p>
            <a:pPr marL="0" indent="0">
              <a:buNone/>
            </a:pPr>
            <a:r>
              <a:rPr lang="it-IT" dirty="0"/>
              <a:t>a bordo dei satelliti, a causa della deformazione </a:t>
            </a:r>
          </a:p>
          <a:p>
            <a:pPr marL="0" indent="0">
              <a:buNone/>
            </a:pPr>
            <a:r>
              <a:rPr lang="it-IT" dirty="0"/>
              <a:t>Sullo spazio-tempo.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307002F-1581-08C7-0870-6FB3A1EBD6FF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Metodologia di analisi – Modelli correttivi</a:t>
            </a:r>
          </a:p>
        </p:txBody>
      </p:sp>
      <p:pic>
        <p:nvPicPr>
          <p:cNvPr id="5" name="Immagine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E69950FC-F794-C305-72E2-082AC0917D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506" y="2898871"/>
            <a:ext cx="3555854" cy="345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92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1180496"/>
            <a:ext cx="11113168" cy="4996467"/>
          </a:xfrm>
        </p:spPr>
        <p:txBody>
          <a:bodyPr/>
          <a:lstStyle/>
          <a:p>
            <a:r>
              <a:rPr lang="it-IT" dirty="0"/>
              <a:t>NON SINCRONIZZAZIONE DEGLI OROLOGI: legato alle non sincronizzazioni degli orologi sia del ricevitore che di quello a bordo dei satelliti. Per gli orologi a bordo dei satelliti si ha il </a:t>
            </a:r>
            <a:r>
              <a:rPr lang="it-IT" dirty="0" err="1"/>
              <a:t>drift</a:t>
            </a:r>
            <a:r>
              <a:rPr lang="it-IT" dirty="0"/>
              <a:t> e </a:t>
            </a:r>
            <a:r>
              <a:rPr lang="it-IT" dirty="0" err="1"/>
              <a:t>bias</a:t>
            </a:r>
            <a:r>
              <a:rPr lang="it-IT" dirty="0"/>
              <a:t>, computabili tramite un polinomio di secondo grado, i cui coefficienti sono trasmessi nel messaggio di navigazione.</a:t>
            </a:r>
          </a:p>
          <a:p>
            <a:pPr marL="0" indent="0">
              <a:buNone/>
            </a:pPr>
            <a:r>
              <a:rPr lang="it-IT" dirty="0"/>
              <a:t> 			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7813FA-B300-CA7A-F344-547A3DB8FEF7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 Metodologia di analisi – Modelli correttivi</a:t>
            </a:r>
          </a:p>
        </p:txBody>
      </p:sp>
    </p:spTree>
    <p:extLst>
      <p:ext uri="{BB962C8B-B14F-4D97-AF65-F5344CB8AC3E}">
        <p14:creationId xmlns:p14="http://schemas.microsoft.com/office/powerpoint/2010/main" val="19418720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 - SPP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8759" y="1180496"/>
                <a:ext cx="11470104" cy="523634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t-IT" dirty="0"/>
                  <a:t>La stima della posizione del ricevitore è stata ottenuta eseguendo il metodo dei minimi quadrati ricorsivo per ogni istante di osservazione, </a:t>
                </a:r>
                <a:r>
                  <a:rPr lang="it-IT" dirty="0" err="1"/>
                  <a:t>ottendo</a:t>
                </a:r>
                <a:r>
                  <a:rPr lang="it-IT" dirty="0"/>
                  <a:t> come output le posizioni sia ECEF che geodetiche. </a:t>
                </a:r>
              </a:p>
              <a:p>
                <a:r>
                  <a:rPr lang="it-IT" dirty="0"/>
                  <a:t>Per ogni istante è stata determinata la matrice di covarianza relativa alla posizione finale. </a:t>
                </a:r>
              </a:p>
              <a:p>
                <a:r>
                  <a:rPr lang="it-IT" dirty="0"/>
                  <a:t>Sono infine stati ricavati i parametri di DOP: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dirty="0"/>
                  <a:t>Vertical </a:t>
                </a:r>
                <a:r>
                  <a:rPr lang="it-IT" dirty="0" err="1"/>
                  <a:t>Diluition</a:t>
                </a:r>
                <a:r>
                  <a:rPr lang="it-IT" dirty="0"/>
                  <a:t> Of Precision:	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𝑉𝐷𝑂𝑃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</m:oMath>
                </a14:m>
                <a:endParaRPr lang="it-IT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dirty="0" err="1"/>
                  <a:t>Horizontal</a:t>
                </a:r>
                <a:r>
                  <a:rPr lang="it-IT" dirty="0"/>
                  <a:t> </a:t>
                </a:r>
                <a:r>
                  <a:rPr lang="it-IT" dirty="0" err="1"/>
                  <a:t>Diluition</a:t>
                </a:r>
                <a:r>
                  <a:rPr lang="it-IT" dirty="0"/>
                  <a:t> Of Precision:</a:t>
                </a:r>
                <a:r>
                  <a:rPr lang="it-IT" b="0" dirty="0"/>
                  <a:t> 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𝐷𝑂𝑃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oMath>
                </a14:m>
                <a:endParaRPr lang="it-IT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dirty="0"/>
                  <a:t>Position </a:t>
                </a:r>
                <a:r>
                  <a:rPr lang="it-IT" dirty="0" err="1"/>
                  <a:t>Diluition</a:t>
                </a:r>
                <a:r>
                  <a:rPr lang="it-IT" dirty="0"/>
                  <a:t> Of Precision: 	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P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𝐷𝑂𝑃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oMath>
                </a14:m>
                <a:endParaRPr lang="it-IT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dirty="0"/>
                  <a:t>Time </a:t>
                </a:r>
                <a:r>
                  <a:rPr lang="it-IT" dirty="0" err="1"/>
                  <a:t>Diluition</a:t>
                </a:r>
                <a:r>
                  <a:rPr lang="it-IT" dirty="0"/>
                  <a:t> Of Precision:	</a:t>
                </a:r>
                <a:r>
                  <a:rPr lang="it-IT" b="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TDOP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it-IT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dirty="0" err="1"/>
                  <a:t>Geometric</a:t>
                </a:r>
                <a:r>
                  <a:rPr lang="it-IT" dirty="0"/>
                  <a:t> </a:t>
                </a:r>
                <a:r>
                  <a:rPr lang="it-IT" dirty="0" err="1"/>
                  <a:t>Diluition</a:t>
                </a:r>
                <a:r>
                  <a:rPr lang="it-IT" dirty="0"/>
                  <a:t> Of Precision: 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P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𝐷𝑂𝑃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sub>
                          <m:sup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oMath>
                </a14:m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8759" y="1180496"/>
                <a:ext cx="11470104" cy="5236346"/>
              </a:xfrm>
              <a:blipFill>
                <a:blip r:embed="rId4"/>
                <a:stretch>
                  <a:fillRect l="-956" t="-267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1741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Prima acquisizione</a:t>
            </a:r>
          </a:p>
        </p:txBody>
      </p:sp>
      <p:pic>
        <p:nvPicPr>
          <p:cNvPr id="5" name="Segnaposto contenuto 4" descr="Immagine che contiene testo, schermata, mappa, grafica&#10;&#10;Descrizione generata automaticamente">
            <a:extLst>
              <a:ext uri="{FF2B5EF4-FFF2-40B4-BE49-F238E27FC236}">
                <a16:creationId xmlns:a16="http://schemas.microsoft.com/office/drawing/2014/main" id="{59FD90F1-CD98-3199-A77F-ABA9F01F2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47" y="1180496"/>
            <a:ext cx="11400706" cy="5498466"/>
          </a:xfrm>
        </p:spPr>
      </p:pic>
    </p:spTree>
    <p:extLst>
      <p:ext uri="{BB962C8B-B14F-4D97-AF65-F5344CB8AC3E}">
        <p14:creationId xmlns:p14="http://schemas.microsoft.com/office/powerpoint/2010/main" val="2960801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A214E5A-D551-9382-6277-A2962F21BD5F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3A73D5E-E540-0068-9837-F7231A288EB0}"/>
              </a:ext>
            </a:extLst>
          </p:cNvPr>
          <p:cNvSpPr txBox="1"/>
          <p:nvPr/>
        </p:nvSpPr>
        <p:spPr>
          <a:xfrm>
            <a:off x="127846" y="1408599"/>
            <a:ext cx="116946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  <a:p>
            <a:pPr algn="ctr"/>
            <a:endParaRPr lang="it-IT" sz="2800" dirty="0"/>
          </a:p>
        </p:txBody>
      </p:sp>
      <p:pic>
        <p:nvPicPr>
          <p:cNvPr id="14" name="Segnaposto contenuto 13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E83D9430-665B-F259-0C59-8B4FE02B1A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1" y="1636977"/>
            <a:ext cx="4267697" cy="4837346"/>
          </a:xfrm>
          <a:prstGeom prst="rect">
            <a:avLst/>
          </a:prstGeom>
        </p:spPr>
      </p:pic>
      <p:pic>
        <p:nvPicPr>
          <p:cNvPr id="16" name="Immagine 15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FC36A313-6EEC-CD1E-480E-47270D3CEC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221" y="1705020"/>
            <a:ext cx="4310324" cy="4678887"/>
          </a:xfrm>
          <a:prstGeom prst="rect">
            <a:avLst/>
          </a:prstGeo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E21702A3-6D4A-731E-E33E-EEB1F6665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86060"/>
            <a:ext cx="5157787" cy="823912"/>
          </a:xfrm>
        </p:spPr>
        <p:txBody>
          <a:bodyPr>
            <a:normAutofit fontScale="85000" lnSpcReduction="10000"/>
          </a:bodyPr>
          <a:lstStyle/>
          <a:p>
            <a:r>
              <a:rPr lang="it-IT" sz="2800" b="0" dirty="0"/>
              <a:t>Metodo dei minimi quadrati ricorsivo semplice</a:t>
            </a:r>
            <a:r>
              <a:rPr lang="it-IT" dirty="0"/>
              <a:t>				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F5718FD-3176-812E-1E4A-85421BC5EA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6808" y="1086060"/>
            <a:ext cx="5183188" cy="823912"/>
          </a:xfrm>
        </p:spPr>
        <p:txBody>
          <a:bodyPr>
            <a:noAutofit/>
          </a:bodyPr>
          <a:lstStyle/>
          <a:p>
            <a:r>
              <a:rPr lang="it-IT" sz="2800" b="0" dirty="0"/>
              <a:t>Metodo dei minimi quadrati ricorsivo pesato</a:t>
            </a:r>
          </a:p>
        </p:txBody>
      </p:sp>
    </p:spTree>
    <p:extLst>
      <p:ext uri="{BB962C8B-B14F-4D97-AF65-F5344CB8AC3E}">
        <p14:creationId xmlns:p14="http://schemas.microsoft.com/office/powerpoint/2010/main" val="42210761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egnaposto contenuto 4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2FC35DAC-07E2-8C71-B8E5-16AEA0BD2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5587"/>
            <a:ext cx="11806989" cy="569441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976A59A-E060-C416-3111-A2DA66EB0E4E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Prima acquisizione</a:t>
            </a:r>
          </a:p>
        </p:txBody>
      </p:sp>
    </p:spTree>
    <p:extLst>
      <p:ext uri="{BB962C8B-B14F-4D97-AF65-F5344CB8AC3E}">
        <p14:creationId xmlns:p14="http://schemas.microsoft.com/office/powerpoint/2010/main" val="17737269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F5B23CAD-E14D-42BB-FAA4-10BA177B0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3" y="993096"/>
            <a:ext cx="11373853" cy="5485515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B541690-EB5F-1486-C702-3707213067E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Prima acquisizione</a:t>
            </a:r>
          </a:p>
        </p:txBody>
      </p:sp>
    </p:spTree>
    <p:extLst>
      <p:ext uri="{BB962C8B-B14F-4D97-AF65-F5344CB8AC3E}">
        <p14:creationId xmlns:p14="http://schemas.microsoft.com/office/powerpoint/2010/main" val="24334626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02E23D0-D76A-8F77-88EB-CBBF1A985AB9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Prima acquisizione</a:t>
            </a:r>
          </a:p>
        </p:txBody>
      </p:sp>
      <p:pic>
        <p:nvPicPr>
          <p:cNvPr id="9" name="Segnaposto contenuto 8" descr="Immagine che contiene cerchio, diagramma, schermata, design&#10;&#10;Descrizione generata automaticamente">
            <a:extLst>
              <a:ext uri="{FF2B5EF4-FFF2-40B4-BE49-F238E27FC236}">
                <a16:creationId xmlns:a16="http://schemas.microsoft.com/office/drawing/2014/main" id="{23F9B9B6-1841-B183-D7A5-C78B03038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8006" y="1111902"/>
            <a:ext cx="9667135" cy="5426058"/>
          </a:xfrm>
        </p:spPr>
      </p:pic>
      <p:pic>
        <p:nvPicPr>
          <p:cNvPr id="11" name="Immagine 10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D581F275-CD8A-84EE-1594-273B237808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708" y="2025862"/>
            <a:ext cx="7973490" cy="384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148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E618B4-FF29-4B0C-A1D8-986975274D92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Seconda acquisizione</a:t>
            </a:r>
          </a:p>
        </p:txBody>
      </p:sp>
      <p:pic>
        <p:nvPicPr>
          <p:cNvPr id="12" name="Segnaposto contenuto 11" descr="Immagine che contiene testo, casa, schermata, mappa&#10;&#10;Descrizione generata automaticamente">
            <a:extLst>
              <a:ext uri="{FF2B5EF4-FFF2-40B4-BE49-F238E27FC236}">
                <a16:creationId xmlns:a16="http://schemas.microsoft.com/office/drawing/2014/main" id="{B990FB57-B425-47D9-7CE3-D0CE91E43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48" y="1114426"/>
            <a:ext cx="11240104" cy="5421009"/>
          </a:xfrm>
        </p:spPr>
      </p:pic>
    </p:spTree>
    <p:extLst>
      <p:ext uri="{BB962C8B-B14F-4D97-AF65-F5344CB8AC3E}">
        <p14:creationId xmlns:p14="http://schemas.microsoft.com/office/powerpoint/2010/main" val="1976006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diagramma, schermata, Diagramma&#10;&#10;Descrizione generata automaticamente">
            <a:extLst>
              <a:ext uri="{FF2B5EF4-FFF2-40B4-BE49-F238E27FC236}">
                <a16:creationId xmlns:a16="http://schemas.microsoft.com/office/drawing/2014/main" id="{0924B103-4656-8E34-967E-C7C5ED9C4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63" y="1180496"/>
            <a:ext cx="11382274" cy="5489576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4D6CBB-F3DE-8B86-9EDA-85880C6166AC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Terza acquisizione</a:t>
            </a:r>
          </a:p>
        </p:txBody>
      </p:sp>
    </p:spTree>
    <p:extLst>
      <p:ext uri="{BB962C8B-B14F-4D97-AF65-F5344CB8AC3E}">
        <p14:creationId xmlns:p14="http://schemas.microsoft.com/office/powerpoint/2010/main" val="34905703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schermata, aria aperta&#10;&#10;Descrizione generata automaticamente">
            <a:extLst>
              <a:ext uri="{FF2B5EF4-FFF2-40B4-BE49-F238E27FC236}">
                <a16:creationId xmlns:a16="http://schemas.microsoft.com/office/drawing/2014/main" id="{428F3221-6105-38CD-FFC7-12B6B236E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57" y="1098018"/>
            <a:ext cx="11282485" cy="5441449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26EA399-B3BE-032B-8158-C74FD8ADBA22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Terza acquisizione</a:t>
            </a:r>
          </a:p>
        </p:txBody>
      </p:sp>
    </p:spTree>
    <p:extLst>
      <p:ext uri="{BB962C8B-B14F-4D97-AF65-F5344CB8AC3E}">
        <p14:creationId xmlns:p14="http://schemas.microsoft.com/office/powerpoint/2010/main" val="27727415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816BB887-B1FA-E392-1FF9-A7B502A26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62" y="1208480"/>
            <a:ext cx="10850075" cy="5232901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0DFF537D-A28E-72D0-511C-7B7246CFF2FE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Seconda acquisizione</a:t>
            </a:r>
          </a:p>
        </p:txBody>
      </p:sp>
    </p:spTree>
    <p:extLst>
      <p:ext uri="{BB962C8B-B14F-4D97-AF65-F5344CB8AC3E}">
        <p14:creationId xmlns:p14="http://schemas.microsoft.com/office/powerpoint/2010/main" val="37234806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egnaposto contenuto 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73F6B974-DF68-9B7F-C60E-ABE20D991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98" y="1180496"/>
            <a:ext cx="10957004" cy="5284472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513D8B0-DCB4-50C3-DB44-1CE43EE3F338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Terza acquisizione</a:t>
            </a:r>
          </a:p>
        </p:txBody>
      </p:sp>
    </p:spTree>
    <p:extLst>
      <p:ext uri="{BB962C8B-B14F-4D97-AF65-F5344CB8AC3E}">
        <p14:creationId xmlns:p14="http://schemas.microsoft.com/office/powerpoint/2010/main" val="17826921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5BDA4A6-3845-B81F-4FF2-FA392233CD95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882329"/>
                </a:solidFill>
              </a:rPr>
              <a:t>         Risultati e conclusioni </a:t>
            </a:r>
            <a:r>
              <a:rPr lang="it-IT" sz="3200" dirty="0">
                <a:solidFill>
                  <a:srgbClr val="882329"/>
                </a:solidFill>
              </a:rPr>
              <a:t>– Terza acquisizione</a:t>
            </a:r>
          </a:p>
        </p:txBody>
      </p:sp>
      <p:pic>
        <p:nvPicPr>
          <p:cNvPr id="7" name="Segnaposto contenuto 6" descr="Immagine che contiene cerchio, diagramma, schermata, visualizzazione&#10;&#10;Descrizione generata automaticamente">
            <a:extLst>
              <a:ext uri="{FF2B5EF4-FFF2-40B4-BE49-F238E27FC236}">
                <a16:creationId xmlns:a16="http://schemas.microsoft.com/office/drawing/2014/main" id="{5A06ADB5-32E2-768B-0DFF-D562D926A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8187" y="1326166"/>
            <a:ext cx="9022212" cy="4351338"/>
          </a:xfrm>
        </p:spPr>
      </p:pic>
      <p:pic>
        <p:nvPicPr>
          <p:cNvPr id="10" name="Immagine 9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AED8B4AF-75D9-E4B3-4251-104DBCD431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638" y="1703695"/>
            <a:ext cx="8751087" cy="422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957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2635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pic>
        <p:nvPicPr>
          <p:cNvPr id="5" name="Segnaposto contenuto 4" descr="Immagine che contiene mappa, testo, schermata&#10;&#10;Descrizione generata automaticamente">
            <a:extLst>
              <a:ext uri="{FF2B5EF4-FFF2-40B4-BE49-F238E27FC236}">
                <a16:creationId xmlns:a16="http://schemas.microsoft.com/office/drawing/2014/main" id="{0C2B2C18-C61A-1539-3B4B-F0DCE8F4F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0" y="875838"/>
            <a:ext cx="10696899" cy="5159025"/>
          </a:xfrm>
        </p:spPr>
      </p:pic>
      <p:sp>
        <p:nvSpPr>
          <p:cNvPr id="7" name="CasellaDiTesto 7">
            <a:extLst>
              <a:ext uri="{FF2B5EF4-FFF2-40B4-BE49-F238E27FC236}">
                <a16:creationId xmlns:a16="http://schemas.microsoft.com/office/drawing/2014/main" id="{5B391DA2-6EB8-F14D-A831-8458E73193BC}"/>
              </a:ext>
            </a:extLst>
          </p:cNvPr>
          <p:cNvSpPr txBox="1"/>
          <p:nvPr/>
        </p:nvSpPr>
        <p:spPr>
          <a:xfrm>
            <a:off x="2582779" y="5891013"/>
            <a:ext cx="7379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implementare un modello correttivo per la non sincronizzazione degli orologi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40454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6F707B20-0D5C-899B-04C1-2D93CD7A34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6166"/>
                <a:ext cx="10515600" cy="4351338"/>
              </a:xfrm>
            </p:spPr>
            <p:txBody>
              <a:bodyPr>
                <a:noAutofit/>
              </a:bodyPr>
              <a:lstStyle/>
              <a:p>
                <a:r>
                  <a:rPr lang="it-IT" dirty="0"/>
                  <a:t>Passo 1: Scelta dello scenario</a:t>
                </a:r>
              </a:p>
              <a:p>
                <a:endParaRPr lang="it-IT" dirty="0"/>
              </a:p>
              <a:p>
                <a:r>
                  <a:rPr lang="it-IT" dirty="0"/>
                  <a:t>Passo 2: Avvio del</a:t>
                </a:r>
                <a:r>
                  <a:rPr lang="it-IT" dirty="0">
                    <a:effectLst/>
                  </a:rPr>
                  <a:t> ciclo </a:t>
                </a:r>
                <a:r>
                  <a:rPr lang="it-IT" dirty="0" err="1">
                    <a:solidFill>
                      <a:srgbClr val="0000FF"/>
                    </a:solidFill>
                    <a:effectLst/>
                  </a:rPr>
                  <a:t>while</a:t>
                </a:r>
                <a:r>
                  <a:rPr lang="it-IT" dirty="0">
                    <a:solidFill>
                      <a:srgbClr val="0000FF"/>
                    </a:solidFill>
                    <a:effectLst/>
                  </a:rPr>
                  <a:t> </a:t>
                </a:r>
                <a:r>
                  <a:rPr lang="it-IT" dirty="0"/>
                  <a:t>per</a:t>
                </a:r>
                <a:r>
                  <a:rPr lang="it-IT" dirty="0">
                    <a:effectLst/>
                  </a:rPr>
                  <a:t> l’algoritmo dei minimi quadrati fino a ch</a:t>
                </a:r>
                <a:r>
                  <a:rPr lang="it-IT" dirty="0"/>
                  <a:t>e </a:t>
                </a:r>
                <a:r>
                  <a:rPr lang="it-IT" dirty="0">
                    <a:effectLst/>
                  </a:rPr>
                  <a:t>non viene soddisfatta la condizione di arresto.</a:t>
                </a:r>
              </a:p>
              <a:p>
                <a:pPr marL="0" indent="0">
                  <a:buNone/>
                </a:pPr>
                <a:r>
                  <a:rPr lang="it-IT" dirty="0"/>
                  <a:t>   Con questo ciclo siamo in grado di ricavare:</a:t>
                </a:r>
              </a:p>
              <a:p>
                <a:pPr marL="0" indent="0">
                  <a:buNone/>
                </a:pPr>
                <a:r>
                  <a:rPr lang="it-IT" dirty="0">
                    <a:effectLst/>
                  </a:rPr>
                  <a:t>    -  le misure di </a:t>
                </a:r>
                <a:r>
                  <a:rPr lang="it-IT" dirty="0" err="1">
                    <a:effectLst/>
                  </a:rPr>
                  <a:t>pseudorange</a:t>
                </a:r>
                <a:endParaRPr lang="it-IT" dirty="0">
                  <a:effectLst/>
                </a:endParaRPr>
              </a:p>
              <a:p>
                <a:pPr marL="0" indent="0">
                  <a:buNone/>
                </a:pPr>
                <a:r>
                  <a:rPr lang="it-IT" dirty="0"/>
                  <a:t>    -  il vettore dei residui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/>
                        </m:ctrlPr>
                      </m:sSupPr>
                      <m:e>
                        <m:r>
                          <a:rPr lang="it-IT" b="0" i="1" smtClean="0"/>
                          <m:t>𝑦</m:t>
                        </m:r>
                      </m:e>
                      <m:sup>
                        <m:r>
                          <a:rPr lang="it-IT" b="0" i="1" smtClean="0"/>
                          <m:t>(</m:t>
                        </m:r>
                        <m:r>
                          <a:rPr lang="it-IT" b="0" i="1" smtClean="0"/>
                          <m:t>𝑘</m:t>
                        </m:r>
                        <m:r>
                          <a:rPr lang="it-IT" b="0" i="1" smtClean="0"/>
                          <m:t>)</m:t>
                        </m:r>
                      </m:sup>
                    </m:sSup>
                    <m:r>
                      <a:rPr lang="it-IT" b="0" i="1" smtClean="0"/>
                      <m:t>=</m:t>
                    </m:r>
                    <m:acc>
                      <m:accPr>
                        <m:chr m:val="̃"/>
                        <m:ctrlPr>
                          <a:rPr lang="it-IT" b="0" i="1" smtClean="0"/>
                        </m:ctrlPr>
                      </m:accPr>
                      <m:e>
                        <m:r>
                          <a:rPr lang="it-IT" b="0" i="1" smtClean="0"/>
                          <m:t>𝑝</m:t>
                        </m:r>
                      </m:e>
                    </m:acc>
                    <m:r>
                      <a:rPr lang="it-IT" b="0" i="1" smtClean="0"/>
                      <m:t>−</m:t>
                    </m:r>
                    <m:sSup>
                      <m:sSupPr>
                        <m:ctrlPr>
                          <a:rPr lang="it-IT" i="1"/>
                        </m:ctrlPr>
                      </m:sSupPr>
                      <m:e>
                        <m:r>
                          <a:rPr lang="it-IT" b="0" i="1" smtClean="0"/>
                          <m:t>𝑝</m:t>
                        </m:r>
                        <m:r>
                          <a:rPr lang="it-IT" b="0" i="1" smtClean="0"/>
                          <m:t>(</m:t>
                        </m:r>
                        <m:r>
                          <a:rPr lang="it-IT" b="0" i="1" smtClean="0"/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it-IT" i="1"/>
                            </m:ctrlPr>
                          </m:dPr>
                          <m:e>
                            <m:r>
                              <a:rPr lang="it-IT" i="1"/>
                              <m:t>𝑘</m:t>
                            </m:r>
                          </m:e>
                        </m:d>
                      </m:sup>
                    </m:sSup>
                    <m:r>
                      <a:rPr lang="it-IT" b="0" i="1" smtClean="0"/>
                      <m:t>)</m:t>
                    </m:r>
                  </m:oMath>
                </a14:m>
                <a:endParaRPr lang="it-IT" dirty="0">
                  <a:effectLst/>
                </a:endParaRPr>
              </a:p>
              <a:p>
                <a:r>
                  <a:rPr lang="it-IT" dirty="0"/>
                  <a:t>Costruzione del</a:t>
                </a:r>
                <a:r>
                  <a:rPr lang="it-IT" dirty="0">
                    <a:effectLst/>
                  </a:rPr>
                  <a:t>la matrice dei coefficienti: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effectLst/>
                          </a:rPr>
                        </m:ctrlPr>
                      </m:dPr>
                      <m:e>
                        <m:r>
                          <a:rPr lang="it-IT" b="0" i="1" smtClean="0">
                            <a:effectLst/>
                          </a:rPr>
                          <m:t>𝐻</m:t>
                        </m:r>
                      </m:e>
                    </m:d>
                    <m:r>
                      <a:rPr lang="it-IT" b="0" i="1" smtClean="0">
                        <a:effectLst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effectLst/>
                          </a:rPr>
                        </m:ctrlPr>
                      </m:dPr>
                      <m:e>
                        <m:f>
                          <m:fPr>
                            <m:ctrlPr>
                              <a:rPr lang="it-IT" b="0" i="1" smtClean="0">
                                <a:effectLst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b="0" i="1" smtClean="0">
                                    <a:effectLst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effectLst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effectLst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b="0" i="1" smtClean="0">
                                    <a:effectLst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/>
                                </m:ctrlPr>
                              </m:sSubPr>
                              <m:e>
                                <m:r>
                                  <a:rPr lang="it-IT" i="1"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b="0" i="1" smtClean="0"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den>
                        </m:f>
                        <m:sSup>
                          <m:sSupPr>
                            <m:ctrlPr>
                              <a:rPr lang="it-IT" i="1"/>
                            </m:ctrlPr>
                          </m:sSupPr>
                          <m:e>
                            <m:r>
                              <a:rPr lang="it-IT" i="1"/>
                              <m:t>(</m:t>
                            </m:r>
                            <m:r>
                              <a:rPr lang="it-IT" i="1"/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it-IT" i="1"/>
                                </m:ctrlPr>
                              </m:dPr>
                              <m:e>
                                <m:r>
                                  <a:rPr lang="it-IT" i="1"/>
                                  <m:t>𝑘</m:t>
                                </m:r>
                              </m:e>
                            </m:d>
                          </m:sup>
                        </m:sSup>
                        <m:r>
                          <a:rPr lang="it-IT" i="1"/>
                          <m:t>)</m:t>
                        </m:r>
                      </m:e>
                    </m:d>
                  </m:oMath>
                </a14:m>
                <a:r>
                  <a:rPr lang="it-IT" dirty="0">
                    <a:effectLst/>
                  </a:rPr>
                  <a:t> </a:t>
                </a:r>
              </a:p>
              <a:p>
                <a:endParaRPr lang="it-IT" dirty="0">
                  <a:effectLst/>
                </a:endParaRPr>
              </a:p>
              <a:p>
                <a:endParaRPr lang="it-IT" dirty="0"/>
              </a:p>
            </p:txBody>
          </p:sp>
        </mc:Choice>
        <mc:Fallback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6F707B20-0D5C-899B-04C1-2D93CD7A34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6166"/>
                <a:ext cx="10515600" cy="4351338"/>
              </a:xfrm>
              <a:blipFill>
                <a:blip r:embed="rId4"/>
                <a:stretch>
                  <a:fillRect l="-1043" t="-25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24895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18C61963-570F-8330-BC05-71E7F7942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71" y="875838"/>
            <a:ext cx="10608416" cy="5116351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D30430-E527-E155-B60B-8D8B70B2A7ED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5A6E93A9-F094-6D15-123E-E6B3431BEFF3}"/>
              </a:ext>
            </a:extLst>
          </p:cNvPr>
          <p:cNvSpPr txBox="1"/>
          <p:nvPr/>
        </p:nvSpPr>
        <p:spPr>
          <a:xfrm>
            <a:off x="2582779" y="5891013"/>
            <a:ext cx="7379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implementare un modello correttivo per la ionosfera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9534663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schermata, mappa&#10;&#10;Descrizione generata automaticamente">
            <a:extLst>
              <a:ext uri="{FF2B5EF4-FFF2-40B4-BE49-F238E27FC236}">
                <a16:creationId xmlns:a16="http://schemas.microsoft.com/office/drawing/2014/main" id="{07293FE1-59BC-EF90-FFA9-8A7DC27B9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83" y="875838"/>
            <a:ext cx="10757137" cy="5188078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E4415885-A868-509D-F428-A7135B8388CC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075CB561-192E-77FF-BDB3-335865727850}"/>
              </a:ext>
            </a:extLst>
          </p:cNvPr>
          <p:cNvSpPr txBox="1"/>
          <p:nvPr/>
        </p:nvSpPr>
        <p:spPr>
          <a:xfrm>
            <a:off x="2582779" y="5891013"/>
            <a:ext cx="7379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considerare la correzione per i </a:t>
            </a:r>
            <a:r>
              <a:rPr lang="it-IT" sz="1800" i="1" dirty="0" err="1">
                <a:effectLst/>
                <a:latin typeface="CMTI10"/>
              </a:rPr>
              <a:t>Leap</a:t>
            </a:r>
            <a:r>
              <a:rPr lang="it-IT" sz="1800" i="1" dirty="0">
                <a:effectLst/>
                <a:latin typeface="CMTI10"/>
              </a:rPr>
              <a:t> Seconds</a:t>
            </a:r>
          </a:p>
          <a:p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7635281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mappa, schermata&#10;&#10;Descrizione generata automaticamente">
            <a:extLst>
              <a:ext uri="{FF2B5EF4-FFF2-40B4-BE49-F238E27FC236}">
                <a16:creationId xmlns:a16="http://schemas.microsoft.com/office/drawing/2014/main" id="{B003A7F5-C110-13D0-04A2-F32866B59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33" y="939010"/>
            <a:ext cx="10325660" cy="4979980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86EACB9-1EA2-B780-8D57-569B99CACC0D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11FAECF7-C3DA-D98B-8C11-0D0D21A9DEC1}"/>
              </a:ext>
            </a:extLst>
          </p:cNvPr>
          <p:cNvSpPr txBox="1"/>
          <p:nvPr/>
        </p:nvSpPr>
        <p:spPr>
          <a:xfrm>
            <a:off x="2582779" y="5891013"/>
            <a:ext cx="7379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considerare il modello correttivo per gli errori di tipo relativistico</a:t>
            </a:r>
          </a:p>
          <a:p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8718426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9B9541AC-3E93-D2B8-ABCA-0A7A25740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11" y="898220"/>
            <a:ext cx="10494811" cy="5061560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A351BD-B6D4-7B96-2FE3-7F39CF298952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248617DB-ED04-D8F3-45C9-4EAC1543F2E0}"/>
              </a:ext>
            </a:extLst>
          </p:cNvPr>
          <p:cNvSpPr txBox="1"/>
          <p:nvPr/>
        </p:nvSpPr>
        <p:spPr>
          <a:xfrm>
            <a:off x="2582779" y="5891013"/>
            <a:ext cx="7379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considerare il modello correttivo per gli errori di tipo troposferico</a:t>
            </a:r>
          </a:p>
          <a:p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4445452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schermata, Software per la grafica&#10;&#10;Descrizione generata automaticamente">
            <a:extLst>
              <a:ext uri="{FF2B5EF4-FFF2-40B4-BE49-F238E27FC236}">
                <a16:creationId xmlns:a16="http://schemas.microsoft.com/office/drawing/2014/main" id="{BB5CD85E-6ABA-3FA5-7844-E66E55283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47" y="997076"/>
            <a:ext cx="10607106" cy="5115719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0E1ECD6-45BE-4A47-D270-AED3E1A57EFE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47FF7BEA-1F6C-6353-47FA-820750032990}"/>
              </a:ext>
            </a:extLst>
          </p:cNvPr>
          <p:cNvSpPr txBox="1"/>
          <p:nvPr/>
        </p:nvSpPr>
        <p:spPr>
          <a:xfrm>
            <a:off x="2582779" y="5891013"/>
            <a:ext cx="7379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i="1" dirty="0">
                <a:effectLst/>
                <a:latin typeface="CMTI10"/>
              </a:rPr>
              <a:t>Visualizzazione dei risultati senza considerare il modello correttivo per gli errori dovuti alla rotazione della Terra</a:t>
            </a:r>
          </a:p>
          <a:p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2223758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326" y="1180496"/>
            <a:ext cx="10086474" cy="4046680"/>
          </a:xfrm>
        </p:spPr>
        <p:txBody>
          <a:bodyPr/>
          <a:lstStyle/>
          <a:p>
            <a:r>
              <a:rPr lang="it-IT" sz="2800" dirty="0">
                <a:effectLst/>
                <a:latin typeface="CMTI10"/>
              </a:rPr>
              <a:t>Vengono riportati alcuni valori numerici relativi alle correzioni.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F2ED231-64CE-4B2C-C375-4B2DCDA2B381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 - Correzioni</a:t>
            </a:r>
          </a:p>
        </p:txBody>
      </p:sp>
      <p:pic>
        <p:nvPicPr>
          <p:cNvPr id="7" name="Immagine 6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A5B6BA2B-5535-3143-B35F-00867132DB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95" y="1705020"/>
            <a:ext cx="11627010" cy="434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648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QUARTA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Visualizzare le orbite 3D con file RINEX e almanacco.</a:t>
            </a:r>
          </a:p>
          <a:p>
            <a:r>
              <a:rPr lang="it-IT" dirty="0"/>
              <a:t>Analizzare come lo spettro del segnale emesso viene elaborato dal ricevitore GNSS</a:t>
            </a:r>
          </a:p>
          <a:p>
            <a:r>
              <a:rPr lang="it-IT" dirty="0"/>
              <a:t>Vedere l’effetto del Doppler Shift, del ritardo temporale e del rumore termico sul segnale GPS</a:t>
            </a:r>
          </a:p>
          <a:p>
            <a:r>
              <a:rPr lang="it-IT" dirty="0"/>
              <a:t>Mostrare il picco di correlazione per uno dei satelliti in vista</a:t>
            </a:r>
          </a:p>
          <a:p>
            <a:r>
              <a:rPr lang="it-IT" dirty="0"/>
              <a:t>Analizzare i risultati dei Tracking Loop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1297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547" y="994611"/>
            <a:ext cx="11145253" cy="5182352"/>
          </a:xfrm>
        </p:spPr>
        <p:txBody>
          <a:bodyPr/>
          <a:lstStyle/>
          <a:p>
            <a:r>
              <a:rPr lang="it-IT" dirty="0"/>
              <a:t>Generazione del segnale GPS</a:t>
            </a:r>
          </a:p>
          <a:p>
            <a:endParaRPr lang="it-IT" dirty="0"/>
          </a:p>
        </p:txBody>
      </p:sp>
      <p:pic>
        <p:nvPicPr>
          <p:cNvPr id="3" name="Immagine 2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04A7062D-9160-D2B2-0B1D-D7AA02CEC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66" y="1503577"/>
            <a:ext cx="10248241" cy="3938950"/>
          </a:xfrm>
          <a:prstGeom prst="rect">
            <a:avLst/>
          </a:prstGeom>
        </p:spPr>
      </p:pic>
      <p:sp>
        <p:nvSpPr>
          <p:cNvPr id="5" name="CasellaDiTesto 8">
            <a:extLst>
              <a:ext uri="{FF2B5EF4-FFF2-40B4-BE49-F238E27FC236}">
                <a16:creationId xmlns:a16="http://schemas.microsoft.com/office/drawing/2014/main" id="{884EAE92-EE02-503B-09D2-63671D267691}"/>
              </a:ext>
            </a:extLst>
          </p:cNvPr>
          <p:cNvSpPr txBox="1"/>
          <p:nvPr/>
        </p:nvSpPr>
        <p:spPr>
          <a:xfrm>
            <a:off x="2935446" y="5486579"/>
            <a:ext cx="6091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Schema dell’architettura dell’emettitore di segnale a bordo di un satellite GNSS (GPS).</a:t>
            </a:r>
          </a:p>
        </p:txBody>
      </p:sp>
    </p:spTree>
    <p:extLst>
      <p:ext uri="{BB962C8B-B14F-4D97-AF65-F5344CB8AC3E}">
        <p14:creationId xmlns:p14="http://schemas.microsoft.com/office/powerpoint/2010/main" val="42175660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4" y="1026695"/>
            <a:ext cx="11678652" cy="5518484"/>
          </a:xfrm>
        </p:spPr>
        <p:txBody>
          <a:bodyPr/>
          <a:lstStyle/>
          <a:p>
            <a:r>
              <a:rPr lang="it-IT" dirty="0"/>
              <a:t>Sincronizzazione iniziale e tracciamento</a:t>
            </a:r>
          </a:p>
        </p:txBody>
      </p:sp>
      <p:pic>
        <p:nvPicPr>
          <p:cNvPr id="3" name="Segnaposto contenuto 7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1C093D71-F327-FDCF-1036-85A58C5C25E4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58" y="1372294"/>
            <a:ext cx="6845627" cy="2920801"/>
          </a:xfrm>
          <a:prstGeom prst="rect">
            <a:avLst/>
          </a:prstGeom>
        </p:spPr>
      </p:pic>
      <p:pic>
        <p:nvPicPr>
          <p:cNvPr id="5" name="Immagine 4" descr="Immagine che contiene diagramma, schizzo, disegno, Disegno tecnico&#10;&#10;Descrizione generata automaticamente">
            <a:extLst>
              <a:ext uri="{FF2B5EF4-FFF2-40B4-BE49-F238E27FC236}">
                <a16:creationId xmlns:a16="http://schemas.microsoft.com/office/drawing/2014/main" id="{B78B8D8F-DC9D-487E-7426-8F34198495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203" y="3785937"/>
            <a:ext cx="5892447" cy="2759242"/>
          </a:xfrm>
          <a:prstGeom prst="rect">
            <a:avLst/>
          </a:prstGeom>
        </p:spPr>
      </p:pic>
      <p:sp>
        <p:nvSpPr>
          <p:cNvPr id="7" name="CasellaDiTesto 9">
            <a:extLst>
              <a:ext uri="{FF2B5EF4-FFF2-40B4-BE49-F238E27FC236}">
                <a16:creationId xmlns:a16="http://schemas.microsoft.com/office/drawing/2014/main" id="{649968CF-9F0F-6FAD-F47A-FB7DF8FEDD0E}"/>
              </a:ext>
            </a:extLst>
          </p:cNvPr>
          <p:cNvSpPr txBox="1"/>
          <p:nvPr/>
        </p:nvSpPr>
        <p:spPr>
          <a:xfrm>
            <a:off x="0" y="4440214"/>
            <a:ext cx="6091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Schema dell’architettura di un ricevitore per la ricezione e l’analisi del segnale trasmesso.</a:t>
            </a:r>
          </a:p>
        </p:txBody>
      </p:sp>
      <p:sp>
        <p:nvSpPr>
          <p:cNvPr id="9" name="CasellaDiTesto 12">
            <a:extLst>
              <a:ext uri="{FF2B5EF4-FFF2-40B4-BE49-F238E27FC236}">
                <a16:creationId xmlns:a16="http://schemas.microsoft.com/office/drawing/2014/main" id="{C66D2878-A102-24F4-AED2-E9022A78F968}"/>
              </a:ext>
            </a:extLst>
          </p:cNvPr>
          <p:cNvSpPr txBox="1"/>
          <p:nvPr/>
        </p:nvSpPr>
        <p:spPr>
          <a:xfrm>
            <a:off x="7332264" y="3227938"/>
            <a:ext cx="4405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Tipica visualizzazione di un picco di correlazione.</a:t>
            </a:r>
          </a:p>
        </p:txBody>
      </p:sp>
    </p:spTree>
    <p:extLst>
      <p:ext uri="{BB962C8B-B14F-4D97-AF65-F5344CB8AC3E}">
        <p14:creationId xmlns:p14="http://schemas.microsoft.com/office/powerpoint/2010/main" val="41296861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3" name="Segnaposto contenuto 9" descr="Immagine che contiene testo, schermata, numero, linea&#10;&#10;Descrizione generata automaticamente">
            <a:extLst>
              <a:ext uri="{FF2B5EF4-FFF2-40B4-BE49-F238E27FC236}">
                <a16:creationId xmlns:a16="http://schemas.microsoft.com/office/drawing/2014/main" id="{8108D706-F8CE-A348-8D8B-9B9C4722F0A9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521" y="1144588"/>
            <a:ext cx="6743153" cy="3249825"/>
          </a:xfrm>
          <a:prstGeom prst="rect">
            <a:avLst/>
          </a:prstGeom>
        </p:spPr>
      </p:pic>
      <p:pic>
        <p:nvPicPr>
          <p:cNvPr id="5" name="Segnaposto contenuto 6" descr="Immagine che contiene schermata, cerchio&#10;&#10;Descrizione generata automaticamente">
            <a:extLst>
              <a:ext uri="{FF2B5EF4-FFF2-40B4-BE49-F238E27FC236}">
                <a16:creationId xmlns:a16="http://schemas.microsoft.com/office/drawing/2014/main" id="{7263E74C-F789-8840-6153-59D7CF78C1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94" y="1144589"/>
            <a:ext cx="6117318" cy="3249825"/>
          </a:xfrm>
          <a:prstGeom prst="rect">
            <a:avLst/>
          </a:prstGeom>
        </p:spPr>
      </p:pic>
      <p:sp>
        <p:nvSpPr>
          <p:cNvPr id="7" name="CasellaDiTesto 10">
            <a:extLst>
              <a:ext uri="{FF2B5EF4-FFF2-40B4-BE49-F238E27FC236}">
                <a16:creationId xmlns:a16="http://schemas.microsoft.com/office/drawing/2014/main" id="{C9E2A50D-AF40-6292-F6C7-98C69C795652}"/>
              </a:ext>
            </a:extLst>
          </p:cNvPr>
          <p:cNvSpPr txBox="1"/>
          <p:nvPr/>
        </p:nvSpPr>
        <p:spPr>
          <a:xfrm>
            <a:off x="838200" y="4476560"/>
            <a:ext cx="4135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Satellite scenario: visualizzazione delle orbite dei satelliti in vista e link con il ricevitore.</a:t>
            </a:r>
          </a:p>
        </p:txBody>
      </p:sp>
      <p:sp>
        <p:nvSpPr>
          <p:cNvPr id="9" name="CasellaDiTesto 11">
            <a:extLst>
              <a:ext uri="{FF2B5EF4-FFF2-40B4-BE49-F238E27FC236}">
                <a16:creationId xmlns:a16="http://schemas.microsoft.com/office/drawing/2014/main" id="{5992EE2D-9DDC-BD17-AF1E-9A10ED70F879}"/>
              </a:ext>
            </a:extLst>
          </p:cNvPr>
          <p:cNvSpPr txBox="1"/>
          <p:nvPr/>
        </p:nvSpPr>
        <p:spPr>
          <a:xfrm>
            <a:off x="6807722" y="4430320"/>
            <a:ext cx="484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Distanza tra i satelliti in vista e il ricevitore durante il tempo di acquisizione.</a:t>
            </a:r>
          </a:p>
        </p:txBody>
      </p:sp>
    </p:spTree>
    <p:extLst>
      <p:ext uri="{BB962C8B-B14F-4D97-AF65-F5344CB8AC3E}">
        <p14:creationId xmlns:p14="http://schemas.microsoft.com/office/powerpoint/2010/main" val="266284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6F707B20-0D5C-899B-04C1-2D93CD7A34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6166"/>
                <a:ext cx="10515600" cy="4351338"/>
              </a:xfrm>
            </p:spPr>
            <p:txBody>
              <a:bodyPr>
                <a:noAutofit/>
              </a:bodyPr>
              <a:lstStyle/>
              <a:p>
                <a:r>
                  <a:rPr lang="it-IT" dirty="0"/>
                  <a:t>Si risolve quindi il sistema di equazioni lineari nell’incognita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</m:sup>
                    </m:sSup>
                    <m:r>
                      <a:rPr lang="it-IT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  <a:p>
                <a:r>
                  <a:rPr lang="it-IT" dirty="0"/>
                  <a:t>A questo punto </a:t>
                </a:r>
                <a:r>
                  <a:rPr lang="it-IT" dirty="0">
                    <a:effectLst/>
                    <a:latin typeface="CMR10"/>
                  </a:rPr>
                  <a:t>tramite il codice secondario </a:t>
                </a:r>
                <a:r>
                  <a:rPr lang="it-IT" dirty="0" err="1">
                    <a:effectLst/>
                    <a:latin typeface="CMTT10"/>
                  </a:rPr>
                  <a:t>covariance</a:t>
                </a:r>
                <a:r>
                  <a:rPr lang="it-IT" dirty="0" err="1">
                    <a:latin typeface="CMTT10"/>
                  </a:rPr>
                  <a:t>_</a:t>
                </a:r>
                <a:r>
                  <a:rPr lang="it-IT" dirty="0" err="1">
                    <a:effectLst/>
                    <a:latin typeface="CMTT10"/>
                  </a:rPr>
                  <a:t>analysis</a:t>
                </a:r>
                <a:r>
                  <a:rPr lang="it-IT" dirty="0" err="1">
                    <a:latin typeface="CMTT10"/>
                  </a:rPr>
                  <a:t>_</a:t>
                </a:r>
                <a:r>
                  <a:rPr lang="it-IT" dirty="0" err="1">
                    <a:effectLst/>
                    <a:latin typeface="CMTT10"/>
                  </a:rPr>
                  <a:t>weighted.m</a:t>
                </a:r>
                <a:r>
                  <a:rPr lang="it-IT" dirty="0">
                    <a:effectLst/>
                    <a:latin typeface="CMTT10"/>
                  </a:rPr>
                  <a:t> </a:t>
                </a:r>
                <a:r>
                  <a:rPr lang="it-IT" dirty="0">
                    <a:effectLst/>
                    <a:latin typeface="CMR10"/>
                  </a:rPr>
                  <a:t>si ricava la matrice di peso [</a:t>
                </a:r>
                <a:r>
                  <a:rPr lang="it-IT" dirty="0" err="1">
                    <a:effectLst/>
                    <a:latin typeface="CMMI10"/>
                  </a:rPr>
                  <a:t>W</a:t>
                </a:r>
                <a:r>
                  <a:rPr lang="it-IT" dirty="0">
                    <a:effectLst/>
                    <a:latin typeface="CMR10"/>
                  </a:rPr>
                  <a:t>], definita come segue:</a:t>
                </a:r>
              </a:p>
              <a:p>
                <a:r>
                  <a:rPr lang="it-IT" dirty="0">
                    <a:effectLst/>
                    <a:latin typeface="CMR1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it-IT" b="0" i="1" smtClean="0">
                        <a:effectLst/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latin typeface="CMR10"/>
                          </a:rPr>
                          <m:t>: 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𝑝𝑝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it-IT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effectLst/>
                        <a:latin typeface="Cambria Math" panose="02040503050406030204" pitchFamily="18" charset="0"/>
                      </a:rPr>
                      <m:t>ove</m:t>
                    </m:r>
                    <m:r>
                      <m:rPr>
                        <m:nor/>
                      </m:rPr>
                      <a:rPr lang="it-IT" dirty="0">
                        <a:latin typeface="CMR1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𝑝𝑝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𝑦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it-IT" dirty="0"/>
              </a:p>
              <a:p>
                <a:r>
                  <a:rPr lang="it-IT" dirty="0">
                    <a:effectLst/>
                    <a:latin typeface="CMR10"/>
                  </a:rPr>
                  <a:t>Passo 3: con il codice </a:t>
                </a:r>
                <a:r>
                  <a:rPr lang="it-IT" dirty="0" err="1">
                    <a:effectLst/>
                    <a:latin typeface="CMTT10"/>
                  </a:rPr>
                  <a:t>quadratic</a:t>
                </a:r>
                <a:r>
                  <a:rPr lang="it-IT" dirty="0" err="1">
                    <a:latin typeface="CMTT10"/>
                  </a:rPr>
                  <a:t>_</a:t>
                </a:r>
                <a:r>
                  <a:rPr lang="it-IT" dirty="0" err="1">
                    <a:effectLst/>
                    <a:latin typeface="CMTT10"/>
                  </a:rPr>
                  <a:t>function.m</a:t>
                </a:r>
                <a:r>
                  <a:rPr lang="it-IT" dirty="0">
                    <a:effectLst/>
                    <a:latin typeface="CMR10"/>
                  </a:rPr>
                  <a:t>. si implementano le funzioni quadratiche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smtClean="0">
                        <a:effectLst/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it-IT" b="0" i="1" smtClean="0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effectLst/>
                    <a:latin typeface="CMR10"/>
                  </a:rPr>
                  <a:t> 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it-IT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smtClean="0">
                        <a:effectLst/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it-IT" b="0" i="1" smtClean="0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effectLst/>
                    <a:latin typeface="CMR10"/>
                  </a:rPr>
                  <a:t> che rappresentano rispettivamente le funzioni di costo sugli scarti di </a:t>
                </a:r>
                <a:r>
                  <a:rPr lang="it-IT" dirty="0" err="1">
                    <a:effectLst/>
                    <a:latin typeface="CMTI10"/>
                  </a:rPr>
                  <a:t>pseudorange</a:t>
                </a:r>
                <a:r>
                  <a:rPr lang="it-IT" dirty="0">
                    <a:effectLst/>
                    <a:latin typeface="CMTI10"/>
                  </a:rPr>
                  <a:t> </a:t>
                </a:r>
                <a:r>
                  <a:rPr lang="it-IT" dirty="0">
                    <a:effectLst/>
                    <a:latin typeface="CMR10"/>
                  </a:rPr>
                  <a:t>e sugli incrementi di posizione. </a:t>
                </a:r>
                <a:endParaRPr lang="it-IT" dirty="0"/>
              </a:p>
              <a:p>
                <a:endParaRPr lang="it-IT" dirty="0">
                  <a:effectLst/>
                </a:endParaRPr>
              </a:p>
              <a:p>
                <a:endParaRPr lang="it-IT" dirty="0"/>
              </a:p>
            </p:txBody>
          </p:sp>
        </mc:Choice>
        <mc:Fallback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6F707B20-0D5C-899B-04C1-2D93CD7A34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6166"/>
                <a:ext cx="10515600" cy="4351338"/>
              </a:xfrm>
              <a:blipFill>
                <a:blip r:embed="rId4"/>
                <a:stretch>
                  <a:fillRect l="-1043" t="-2525" r="-638" b="-71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96552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Segnaposto contenuto 10" descr="Immagine che contiene testo, schermata, linea, numero&#10;&#10;Descrizione generata automaticamente">
            <a:extLst>
              <a:ext uri="{FF2B5EF4-FFF2-40B4-BE49-F238E27FC236}">
                <a16:creationId xmlns:a16="http://schemas.microsoft.com/office/drawing/2014/main" id="{02397CAA-EB2D-CAA9-6859-648A80793774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370" y="1135512"/>
            <a:ext cx="6322274" cy="3046984"/>
          </a:xfrm>
          <a:prstGeom prst="rect">
            <a:avLst/>
          </a:prstGeom>
        </p:spPr>
      </p:pic>
      <p:pic>
        <p:nvPicPr>
          <p:cNvPr id="5" name="Immagine 4" descr="Immagine che contiene schermata, linea, Rettangolo, testo&#10;&#10;Descrizione generata automaticamente">
            <a:extLst>
              <a:ext uri="{FF2B5EF4-FFF2-40B4-BE49-F238E27FC236}">
                <a16:creationId xmlns:a16="http://schemas.microsoft.com/office/drawing/2014/main" id="{32D7F02C-603A-EE38-66C4-4DE2370B95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231" y="956387"/>
            <a:ext cx="6778869" cy="3267038"/>
          </a:xfrm>
          <a:prstGeom prst="rect">
            <a:avLst/>
          </a:prstGeom>
        </p:spPr>
      </p:pic>
      <p:sp>
        <p:nvSpPr>
          <p:cNvPr id="7" name="CasellaDiTesto 13">
            <a:extLst>
              <a:ext uri="{FF2B5EF4-FFF2-40B4-BE49-F238E27FC236}">
                <a16:creationId xmlns:a16="http://schemas.microsoft.com/office/drawing/2014/main" id="{9E83413E-B913-3567-5299-96FAD5813D26}"/>
              </a:ext>
            </a:extLst>
          </p:cNvPr>
          <p:cNvSpPr txBox="1"/>
          <p:nvPr/>
        </p:nvSpPr>
        <p:spPr>
          <a:xfrm>
            <a:off x="935491" y="4199849"/>
            <a:ext cx="413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Variazione in frequenza dovuta all’effetto Doppler</a:t>
            </a:r>
          </a:p>
        </p:txBody>
      </p:sp>
      <p:sp>
        <p:nvSpPr>
          <p:cNvPr id="9" name="CasellaDiTesto 14">
            <a:extLst>
              <a:ext uri="{FF2B5EF4-FFF2-40B4-BE49-F238E27FC236}">
                <a16:creationId xmlns:a16="http://schemas.microsoft.com/office/drawing/2014/main" id="{84B6CB8C-7BE3-2F1B-F3D6-53361BDA452C}"/>
              </a:ext>
            </a:extLst>
          </p:cNvPr>
          <p:cNvSpPr txBox="1"/>
          <p:nvPr/>
        </p:nvSpPr>
        <p:spPr>
          <a:xfrm>
            <a:off x="6487806" y="4539578"/>
            <a:ext cx="413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Visualizzazione del C/A code generato per il satellite 5.</a:t>
            </a:r>
          </a:p>
        </p:txBody>
      </p:sp>
    </p:spTree>
    <p:extLst>
      <p:ext uri="{BB962C8B-B14F-4D97-AF65-F5344CB8AC3E}">
        <p14:creationId xmlns:p14="http://schemas.microsoft.com/office/powerpoint/2010/main" val="5849722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-27442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" name="Immagine 2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D1FB2C45-ECBF-B5D2-EFB8-5F70A6F5C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1" y="939699"/>
            <a:ext cx="5414612" cy="2876513"/>
          </a:xfrm>
          <a:prstGeom prst="rect">
            <a:avLst/>
          </a:prstGeom>
        </p:spPr>
      </p:pic>
      <p:pic>
        <p:nvPicPr>
          <p:cNvPr id="5" name="Immagine 4" descr="Immagine che contiene schermata, Software multimediale, software, Software per la grafica&#10;&#10;Descrizione generata automaticamente">
            <a:extLst>
              <a:ext uri="{FF2B5EF4-FFF2-40B4-BE49-F238E27FC236}">
                <a16:creationId xmlns:a16="http://schemas.microsoft.com/office/drawing/2014/main" id="{FDCFADC2-1B29-BF04-FDD5-A57135F07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812" y="3310817"/>
            <a:ext cx="6454588" cy="3429000"/>
          </a:xfrm>
          <a:prstGeom prst="rect">
            <a:avLst/>
          </a:prstGeom>
        </p:spPr>
      </p:pic>
      <p:sp>
        <p:nvSpPr>
          <p:cNvPr id="7" name="CasellaDiTesto 9">
            <a:extLst>
              <a:ext uri="{FF2B5EF4-FFF2-40B4-BE49-F238E27FC236}">
                <a16:creationId xmlns:a16="http://schemas.microsoft.com/office/drawing/2014/main" id="{B1D5AA4A-E406-B195-82C6-8FAFFB9F2D9A}"/>
              </a:ext>
            </a:extLst>
          </p:cNvPr>
          <p:cNvSpPr txBox="1"/>
          <p:nvPr/>
        </p:nvSpPr>
        <p:spPr>
          <a:xfrm>
            <a:off x="193072" y="3912973"/>
            <a:ext cx="413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Spettro del segnale in quadratura</a:t>
            </a:r>
          </a:p>
        </p:txBody>
      </p:sp>
      <p:sp>
        <p:nvSpPr>
          <p:cNvPr id="9" name="CasellaDiTesto 16">
            <a:extLst>
              <a:ext uri="{FF2B5EF4-FFF2-40B4-BE49-F238E27FC236}">
                <a16:creationId xmlns:a16="http://schemas.microsoft.com/office/drawing/2014/main" id="{9E1FFD1A-8525-D09B-9B67-56FDFFA0E119}"/>
              </a:ext>
            </a:extLst>
          </p:cNvPr>
          <p:cNvSpPr txBox="1"/>
          <p:nvPr/>
        </p:nvSpPr>
        <p:spPr>
          <a:xfrm>
            <a:off x="6159548" y="2562852"/>
            <a:ext cx="5559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Comparazione dello spettro del segnale GPS in frequenza IF con quello del rumore termico</a:t>
            </a:r>
          </a:p>
        </p:txBody>
      </p:sp>
    </p:spTree>
    <p:extLst>
      <p:ext uri="{BB962C8B-B14F-4D97-AF65-F5344CB8AC3E}">
        <p14:creationId xmlns:p14="http://schemas.microsoft.com/office/powerpoint/2010/main" val="37455781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Segnaposto contenuto 6" descr="Immagine che contiene schermata, diagramma, design&#10;&#10;Descrizione generata automaticamente">
            <a:extLst>
              <a:ext uri="{FF2B5EF4-FFF2-40B4-BE49-F238E27FC236}">
                <a16:creationId xmlns:a16="http://schemas.microsoft.com/office/drawing/2014/main" id="{2B277464-177C-A216-86C9-BC3900DF34C1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0" y="1095689"/>
            <a:ext cx="9682904" cy="4666621"/>
          </a:xfrm>
          <a:prstGeom prst="rect">
            <a:avLst/>
          </a:prstGeom>
        </p:spPr>
      </p:pic>
      <p:sp>
        <p:nvSpPr>
          <p:cNvPr id="5" name="CasellaDiTesto 7">
            <a:extLst>
              <a:ext uri="{FF2B5EF4-FFF2-40B4-BE49-F238E27FC236}">
                <a16:creationId xmlns:a16="http://schemas.microsoft.com/office/drawing/2014/main" id="{E79CD361-6F0F-99FC-7B1F-02915FB4B190}"/>
              </a:ext>
            </a:extLst>
          </p:cNvPr>
          <p:cNvSpPr txBox="1"/>
          <p:nvPr/>
        </p:nvSpPr>
        <p:spPr>
          <a:xfrm>
            <a:off x="9379616" y="2229545"/>
            <a:ext cx="24871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i="1" dirty="0"/>
              <a:t>Visualizzazione del picco di correlazione finale tra il segnale emesso dal satellite 5 GPS e quello generato dal GNSS </a:t>
            </a:r>
            <a:r>
              <a:rPr lang="it-IT" i="1" dirty="0" err="1"/>
              <a:t>receiver</a:t>
            </a:r>
            <a:r>
              <a:rPr lang="it-IT" i="1" dirty="0"/>
              <a:t> sia nel dominio delle frequenze sia in quello del tempo</a:t>
            </a:r>
          </a:p>
        </p:txBody>
      </p:sp>
    </p:spTree>
    <p:extLst>
      <p:ext uri="{BB962C8B-B14F-4D97-AF65-F5344CB8AC3E}">
        <p14:creationId xmlns:p14="http://schemas.microsoft.com/office/powerpoint/2010/main" val="13563436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Segnaposto contenuto 8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FC863610-1713-CE2F-806C-B509275262E1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67" y="1024850"/>
            <a:ext cx="10690265" cy="515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847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Segnaposto contenuto 4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2F452D21-2BD9-B04E-D403-B36B7BB54B9A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12" y="1180496"/>
            <a:ext cx="10698614" cy="515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981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Segnaposto contenuto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012F84E2-0C5A-5D8D-70E9-9101E562FFBB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12" y="1096408"/>
            <a:ext cx="11322975" cy="545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6437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QUINTA		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Implementazione di un Extended </a:t>
            </a:r>
            <a:r>
              <a:rPr lang="it-IT" dirty="0" err="1"/>
              <a:t>Kalman</a:t>
            </a:r>
            <a:r>
              <a:rPr lang="it-IT" dirty="0"/>
              <a:t> Filter per un ricevitore a bassa dinamica</a:t>
            </a:r>
          </a:p>
          <a:p>
            <a:r>
              <a:rPr lang="it-IT" dirty="0"/>
              <a:t>Utilizzo del filtro per il tracciamento del ricevitore durante l’acquisizione del 10 Aprile 2024</a:t>
            </a:r>
          </a:p>
          <a:p>
            <a:r>
              <a:rPr lang="it-IT" dirty="0"/>
              <a:t>Visualizzazione del percorso ricostruito e analisi dei parametri del filtro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9821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421" y="1010653"/>
            <a:ext cx="11823032" cy="5486400"/>
          </a:xfrm>
        </p:spPr>
        <p:txBody>
          <a:bodyPr/>
          <a:lstStyle/>
          <a:p>
            <a:r>
              <a:rPr lang="it-IT" sz="2800" dirty="0">
                <a:effectLst/>
                <a:latin typeface="CMR10"/>
              </a:rPr>
              <a:t>L’analisi prevede l’implementazione di un filtro di </a:t>
            </a:r>
            <a:r>
              <a:rPr lang="it-IT" sz="2800" dirty="0" err="1">
                <a:effectLst/>
                <a:latin typeface="CMR10"/>
              </a:rPr>
              <a:t>Kalman</a:t>
            </a:r>
            <a:r>
              <a:rPr lang="it-IT" sz="2800" dirty="0">
                <a:effectLst/>
                <a:latin typeface="CMR10"/>
              </a:rPr>
              <a:t> esteso per un sistema a bassa dinamica.</a:t>
            </a:r>
          </a:p>
          <a:p>
            <a:r>
              <a:rPr lang="it-IT" sz="2800" dirty="0">
                <a:effectLst/>
                <a:latin typeface="CMR10"/>
              </a:rPr>
              <a:t>Di seguito si riassume l’algoritmo ricorsivo del codice MATLAB sviluppato: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2800" dirty="0">
                <a:effectLst/>
                <a:latin typeface="CMR10"/>
              </a:rPr>
              <a:t>Lo stato iniziale è stato inizializzato assumendo come posizione del ricevitore la posizione approssimata ottenuta dalla lettura del file di osservazione (la stima iniziale delle altre variabili è stato scelto di porla nulla). </a:t>
            </a:r>
          </a:p>
          <a:p>
            <a:pPr marL="342900" indent="-342900">
              <a:buFont typeface="+mj-lt"/>
              <a:buAutoNum type="arabicPeriod"/>
            </a:pPr>
            <a:endParaRPr lang="it-IT" sz="2800" dirty="0"/>
          </a:p>
          <a:p>
            <a:pPr marL="342900" indent="-342900">
              <a:buFont typeface="+mj-lt"/>
              <a:buAutoNum type="arabicPeriod"/>
            </a:pPr>
            <a:r>
              <a:rPr lang="it-IT" sz="2800" dirty="0">
                <a:latin typeface="CMR10"/>
              </a:rPr>
              <a:t>È </a:t>
            </a:r>
            <a:r>
              <a:rPr lang="it-IT" sz="2800" dirty="0">
                <a:effectLst/>
                <a:latin typeface="CMR10"/>
              </a:rPr>
              <a:t>stata poi inizializzata anche la matrice di covarianza relativa allo stato iniziale, nota la matrice di covarianza del rumore </a:t>
            </a:r>
            <a:r>
              <a:rPr lang="it-IT" sz="2800" dirty="0">
                <a:effectLst/>
                <a:latin typeface="CMMI10"/>
              </a:rPr>
              <a:t>R</a:t>
            </a:r>
            <a:r>
              <a:rPr lang="it-IT" sz="2800" dirty="0">
                <a:effectLst/>
                <a:latin typeface="CMR10"/>
              </a:rPr>
              <a:t>, assumendo ogni misura di </a:t>
            </a:r>
            <a:r>
              <a:rPr lang="it-IT" sz="2800" dirty="0" err="1">
                <a:effectLst/>
                <a:latin typeface="CMTI10"/>
              </a:rPr>
              <a:t>pseudorange</a:t>
            </a:r>
            <a:r>
              <a:rPr lang="it-IT" sz="2800" dirty="0">
                <a:effectLst/>
                <a:latin typeface="CMTI10"/>
              </a:rPr>
              <a:t> </a:t>
            </a:r>
            <a:r>
              <a:rPr lang="it-IT" sz="2800" dirty="0">
                <a:effectLst/>
                <a:latin typeface="CMR10"/>
              </a:rPr>
              <a:t>con la stessa varianza sul rumore e la matrice Jacobiana </a:t>
            </a:r>
            <a:r>
              <a:rPr lang="it-IT" sz="2800" dirty="0">
                <a:effectLst/>
                <a:latin typeface="CMMI10"/>
              </a:rPr>
              <a:t>J </a:t>
            </a:r>
            <a:r>
              <a:rPr lang="it-IT" sz="2800" dirty="0">
                <a:effectLst/>
                <a:latin typeface="CMR10"/>
              </a:rPr>
              <a:t>sulle misure di </a:t>
            </a:r>
            <a:r>
              <a:rPr lang="it-IT" sz="2800" dirty="0" err="1">
                <a:effectLst/>
                <a:latin typeface="CMTI10"/>
              </a:rPr>
              <a:t>pseudorange</a:t>
            </a:r>
            <a:r>
              <a:rPr lang="it-IT" sz="2800" dirty="0">
                <a:effectLst/>
                <a:latin typeface="CMR10"/>
              </a:rPr>
              <a:t>. </a:t>
            </a:r>
            <a:endParaRPr lang="it-IT" sz="28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13356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8F52A30-C868-D204-A738-480AC9FD5066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160421" y="875838"/>
                <a:ext cx="11710737" cy="6729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it-IT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buFont typeface="+mj-lt"/>
                  <a:buAutoNum type="arabicPeriod" startAt="3"/>
                </a:pPr>
                <a:r>
                  <a:rPr lang="it-IT" sz="2800" dirty="0">
                    <a:latin typeface="CMR10"/>
                  </a:rPr>
                  <a:t>P</a:t>
                </a:r>
                <a:r>
                  <a:rPr lang="it-IT" sz="2800" dirty="0">
                    <a:effectLst/>
                    <a:latin typeface="CMR10"/>
                  </a:rPr>
                  <a:t>er la predizione dello stato, iniziando con la stima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sz="2800" dirty="0">
                    <a:effectLst/>
                    <a:latin typeface="CMR10"/>
                  </a:rPr>
                  <a:t> al tempo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it-IT" sz="2800" dirty="0">
                    <a:effectLst/>
                    <a:latin typeface="CMR10"/>
                  </a:rPr>
                  <a:t>, si ha:</a:t>
                </a:r>
              </a:p>
              <a:p>
                <a:pPr indent="0">
                  <a:buNone/>
                </a:pPr>
                <a:br>
                  <a:rPr lang="it-IT" sz="2800" dirty="0">
                    <a:effectLst/>
                    <a:latin typeface="CMR1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d>
                        <m:dPr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)</m:t>
                      </m:r>
                      <m:acc>
                        <m:accPr>
                          <m:chr m:val="̂"/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it-IT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2400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it-IT" sz="2400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it-IT" sz="2400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it-IT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2400" dirty="0"/>
              </a:p>
              <a:p>
                <a:pPr marL="342900" indent="-342900">
                  <a:buFont typeface="+mj-lt"/>
                  <a:buAutoNum type="arabicPeriod" startAt="3"/>
                </a:pPr>
                <a:endParaRPr lang="it-IT" sz="2800" dirty="0"/>
              </a:p>
              <a:p>
                <a:pPr marL="342900" indent="-342900">
                  <a:buFont typeface="+mj-lt"/>
                  <a:buAutoNum type="arabicPeriod" startAt="3"/>
                </a:pPr>
                <a:r>
                  <a:rPr lang="it-IT" sz="2800" dirty="0">
                    <a:effectLst/>
                    <a:latin typeface="CMR10"/>
                  </a:rPr>
                  <a:t>Successivamente con questa predizione, si è calcolata la predizione sulla misura di </a:t>
                </a:r>
                <a:r>
                  <a:rPr lang="it-IT" sz="2800" dirty="0" err="1">
                    <a:effectLst/>
                    <a:latin typeface="CMTI10"/>
                  </a:rPr>
                  <a:t>pseudorange</a:t>
                </a:r>
                <a:r>
                  <a:rPr lang="it-IT" sz="2800" dirty="0">
                    <a:effectLst/>
                    <a:latin typeface="CMTI10"/>
                  </a:rPr>
                  <a:t>: </a:t>
                </a:r>
              </a:p>
              <a:p>
                <a:pPr marL="342900" indent="-342900">
                  <a:buFont typeface="+mj-lt"/>
                  <a:buAutoNum type="arabicPeriod" startAt="3"/>
                </a:pPr>
                <a:endParaRPr lang="it-IT" sz="2800" i="1" dirty="0">
                  <a:latin typeface="Cambria Math" panose="02040503050406030204" pitchFamily="18" charset="0"/>
                </a:endParaRPr>
              </a:p>
              <a:p>
                <a:pPr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𝑡𝑟</m:t>
                          </m:r>
                        </m:sub>
                      </m:sSub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it-IT" dirty="0"/>
              </a:p>
              <a:p>
                <a:endParaRPr lang="it-IT" sz="2800" dirty="0">
                  <a:effectLst/>
                  <a:latin typeface="CMR10"/>
                </a:endParaRPr>
              </a:p>
              <a:p>
                <a:pPr marL="514350" indent="-514350">
                  <a:buFont typeface="+mj-lt"/>
                  <a:buAutoNum type="arabicPeriod" startAt="5"/>
                </a:pPr>
                <a:r>
                  <a:rPr lang="it-IT" sz="2800" dirty="0">
                    <a:latin typeface="CMR10"/>
                  </a:rPr>
                  <a:t>P</a:t>
                </a:r>
                <a:r>
                  <a:rPr lang="it-IT" sz="2800" dirty="0">
                    <a:effectLst/>
                    <a:latin typeface="CMR10"/>
                  </a:rPr>
                  <a:t>oi è stata confrontata questa misura di </a:t>
                </a:r>
                <a:r>
                  <a:rPr lang="it-IT" sz="2800" dirty="0" err="1">
                    <a:effectLst/>
                    <a:latin typeface="CMR10"/>
                  </a:rPr>
                  <a:t>pseudorange</a:t>
                </a:r>
                <a:r>
                  <a:rPr lang="it-IT" sz="2800" dirty="0">
                    <a:effectLst/>
                    <a:latin typeface="CMR10"/>
                  </a:rPr>
                  <a:t> con quella</a:t>
                </a:r>
                <a:r>
                  <a:rPr lang="it-IT" sz="2800" dirty="0">
                    <a:effectLst/>
                    <a:latin typeface="CMTI10"/>
                  </a:rPr>
                  <a:t> </a:t>
                </a:r>
                <a:r>
                  <a:rPr lang="it-IT" sz="2800" dirty="0">
                    <a:effectLst/>
                    <a:latin typeface="CMR10"/>
                  </a:rPr>
                  <a:t>ottenuta dalle osservazioni acquisite e opportunamente corrette: </a:t>
                </a:r>
              </a:p>
              <a:p>
                <a:endParaRPr lang="it-IT" sz="2800" i="1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𝜈</m:t>
                      </m:r>
                      <m:d>
                        <m:dPr>
                          <m:ctrlP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it-IT" sz="24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sz="24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sz="24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it-IT" sz="24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d>
                        <m:dPr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it-IT" sz="2400" dirty="0">
                  <a:effectLst/>
                  <a:latin typeface="CMR10"/>
                </a:endParaRPr>
              </a:p>
              <a:p>
                <a:endParaRPr lang="it-IT" sz="2800" dirty="0"/>
              </a:p>
              <a:p>
                <a:pPr marL="342900" indent="-342900">
                  <a:buFont typeface="+mj-lt"/>
                  <a:buAutoNum type="arabicPeriod" startAt="3"/>
                </a:pPr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8F52A30-C868-D204-A738-480AC9FD5066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0421" y="875838"/>
                <a:ext cx="11710737" cy="6729856"/>
              </a:xfrm>
              <a:prstGeom prst="rect">
                <a:avLst/>
              </a:prstGeom>
              <a:blipFill>
                <a:blip r:embed="rId4"/>
                <a:stretch>
                  <a:fillRect l="-1093" t="-1630" r="-5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51103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4">
                <a:extLst>
                  <a:ext uri="{FF2B5EF4-FFF2-40B4-BE49-F238E27FC236}">
                    <a16:creationId xmlns:a16="http://schemas.microsoft.com/office/drawing/2014/main" id="{6835CEB4-9DB1-2ADF-3A52-331E1F420CA5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224590" y="1298434"/>
                <a:ext cx="11742820" cy="4867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it-IT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14350" indent="-514350">
                  <a:buFont typeface="+mj-lt"/>
                  <a:buAutoNum type="arabicPeriod" startAt="6"/>
                </a:pPr>
                <a:r>
                  <a:rPr lang="it-IT" sz="2800" dirty="0">
                    <a:effectLst/>
                    <a:latin typeface="CMR10"/>
                  </a:rPr>
                  <a:t>Ricaviamo poi la matrie del rumore sulle misure, che </a:t>
                </a:r>
                <a:r>
                  <a:rPr lang="it-IT" sz="2800" dirty="0">
                    <a:latin typeface="CMR10"/>
                  </a:rPr>
                  <a:t>n</a:t>
                </a:r>
                <a:r>
                  <a:rPr lang="it-IT" sz="2800" dirty="0">
                    <a:effectLst/>
                    <a:latin typeface="CMR10"/>
                  </a:rPr>
                  <a:t>el caso di un sistema a bassa dinamica ha la seguente forma: </a:t>
                </a:r>
              </a:p>
              <a:p>
                <a:pPr marL="514350" indent="-514350">
                  <a:buFont typeface="+mj-lt"/>
                  <a:buAutoNum type="arabicPeriod" startAt="6"/>
                </a:pPr>
                <a:endParaRPr lang="it-IT" sz="2800" dirty="0">
                  <a:latin typeface="CMR10"/>
                </a:endParaRPr>
              </a:p>
              <a:p>
                <a:pPr marL="514350" indent="-514350">
                  <a:buFont typeface="+mj-lt"/>
                  <a:buAutoNum type="arabicPeriod" startAt="6"/>
                </a:pPr>
                <a:endParaRPr lang="it-IT" sz="2800" dirty="0">
                  <a:effectLst/>
                  <a:latin typeface="CMR10"/>
                </a:endParaRPr>
              </a:p>
              <a:p>
                <a:pPr indent="0">
                  <a:buNone/>
                </a:pPr>
                <a:endParaRPr lang="it-IT" sz="2800" dirty="0">
                  <a:effectLst/>
                  <a:latin typeface="CMR10"/>
                </a:endParaRPr>
              </a:p>
              <a:p>
                <a:pPr indent="0">
                  <a:buNone/>
                </a:pPr>
                <a:endParaRPr lang="it-IT" sz="2800" dirty="0">
                  <a:effectLst/>
                  <a:latin typeface="CMR10"/>
                </a:endParaRPr>
              </a:p>
              <a:p>
                <a:pPr marL="514350" indent="-514350">
                  <a:buFont typeface="+mj-lt"/>
                  <a:buAutoNum type="arabicPeriod" startAt="6"/>
                </a:pPr>
                <a:r>
                  <a:rPr lang="it-IT" sz="2800" dirty="0">
                    <a:latin typeface="CMR10"/>
                  </a:rPr>
                  <a:t>Si può poi eseguire la predizione sulla covarianza dello stato nel seguente modo:</a:t>
                </a:r>
              </a:p>
              <a:p>
                <a:pPr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it-IT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e>
                          <m: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sSup>
                        <m:sSupPr>
                          <m:ctrlP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  <m:d>
                            <m:dPr>
                              <m:ctrlPr>
                                <a:rPr lang="it-IT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p>
                          <m:r>
                            <a:rPr lang="it-IT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2800" dirty="0">
                  <a:effectLst/>
                  <a:latin typeface="CMR10"/>
                </a:endParaRPr>
              </a:p>
              <a:p>
                <a:pPr indent="0">
                  <a:buNone/>
                </a:pPr>
                <a:r>
                  <a:rPr lang="it-IT" sz="2800" dirty="0">
                    <a:latin typeface="CMR10"/>
                  </a:rPr>
                  <a:t>do</a:t>
                </a:r>
                <a:r>
                  <a:rPr lang="it-IT" sz="2800" dirty="0">
                    <a:effectLst/>
                    <a:latin typeface="CMR10"/>
                  </a:rPr>
                  <a:t>ve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it-IT" sz="2800" dirty="0">
                    <a:effectLst/>
                    <a:latin typeface="CMR10"/>
                  </a:rPr>
                  <a:t> è la State </a:t>
                </a:r>
                <a:r>
                  <a:rPr lang="it-IT" sz="2800" dirty="0" err="1">
                    <a:latin typeface="CMR10"/>
                  </a:rPr>
                  <a:t>T</a:t>
                </a:r>
                <a:r>
                  <a:rPr lang="it-IT" sz="2800" dirty="0" err="1">
                    <a:effectLst/>
                    <a:latin typeface="CMR10"/>
                  </a:rPr>
                  <a:t>ransition</a:t>
                </a:r>
                <a:r>
                  <a:rPr lang="it-IT" sz="2800" dirty="0">
                    <a:effectLst/>
                    <a:latin typeface="CMR10"/>
                  </a:rPr>
                  <a:t> </a:t>
                </a:r>
                <a:r>
                  <a:rPr lang="it-IT" sz="2800" dirty="0">
                    <a:latin typeface="CMR10"/>
                  </a:rPr>
                  <a:t>M</a:t>
                </a:r>
                <a:r>
                  <a:rPr lang="it-IT" sz="2800" dirty="0">
                    <a:effectLst/>
                    <a:latin typeface="CMR10"/>
                  </a:rPr>
                  <a:t>atrix.</a:t>
                </a:r>
              </a:p>
            </p:txBody>
          </p:sp>
        </mc:Choice>
        <mc:Fallback>
          <p:sp>
            <p:nvSpPr>
              <p:cNvPr id="3" name="CasellaDiTesto 4">
                <a:extLst>
                  <a:ext uri="{FF2B5EF4-FFF2-40B4-BE49-F238E27FC236}">
                    <a16:creationId xmlns:a16="http://schemas.microsoft.com/office/drawing/2014/main" id="{6835CEB4-9DB1-2ADF-3A52-331E1F420CA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4590" y="1298434"/>
                <a:ext cx="11742820" cy="4867999"/>
              </a:xfrm>
              <a:prstGeom prst="rect">
                <a:avLst/>
              </a:prstGeom>
              <a:blipFill>
                <a:blip r:embed="rId4"/>
                <a:stretch>
                  <a:fillRect l="-1090" t="-2253" r="-17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 descr="Immagine che contiene testo, Carattere, bianco, calligrafia&#10;&#10;Descrizione generata automaticamente">
            <a:extLst>
              <a:ext uri="{FF2B5EF4-FFF2-40B4-BE49-F238E27FC236}">
                <a16:creationId xmlns:a16="http://schemas.microsoft.com/office/drawing/2014/main" id="{AC347E29-D677-A39C-1FFE-1DA479079E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262446"/>
            <a:ext cx="7772400" cy="180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990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E89B7C2-0798-EC02-A7B0-5F77301CE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16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L’obiettivo è la minimizzazione delle seguenti funzioni di costo:</a:t>
            </a:r>
          </a:p>
        </p:txBody>
      </p:sp>
      <p:pic>
        <p:nvPicPr>
          <p:cNvPr id="5" name="Immagine 4" descr="Immagine che contiene diagramma, Elementi grafici, linea, Policromia&#10;&#10;Descrizione generata automaticamente">
            <a:extLst>
              <a:ext uri="{FF2B5EF4-FFF2-40B4-BE49-F238E27FC236}">
                <a16:creationId xmlns:a16="http://schemas.microsoft.com/office/drawing/2014/main" id="{758F0336-31DD-D1A1-C72F-A50B7635B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52" y="1981691"/>
            <a:ext cx="5941524" cy="3095351"/>
          </a:xfrm>
          <a:prstGeom prst="rect">
            <a:avLst/>
          </a:prstGeom>
        </p:spPr>
      </p:pic>
      <p:pic>
        <p:nvPicPr>
          <p:cNvPr id="9" name="Immagine 8" descr="Immagine che contiene diagramma, linea, design&#10;&#10;Descrizione generata automaticamente">
            <a:extLst>
              <a:ext uri="{FF2B5EF4-FFF2-40B4-BE49-F238E27FC236}">
                <a16:creationId xmlns:a16="http://schemas.microsoft.com/office/drawing/2014/main" id="{7154D5AC-7B62-634B-2831-1937905FFF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876" y="1981691"/>
            <a:ext cx="5941524" cy="291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0062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1495"/>
            <a:ext cx="10744200" cy="4845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8. Si può calcolare la matrice di covarianza dei residui: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9. Quindi è possibile calcolare con le seguenti relazioni equivalenti il guadagno del filtro di </a:t>
            </a:r>
            <a:r>
              <a:rPr lang="it-IT" dirty="0" err="1"/>
              <a:t>Kalman</a:t>
            </a:r>
            <a:r>
              <a:rPr lang="it-IT" dirty="0"/>
              <a:t>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5602026-1082-8EF0-5542-421D4BB8B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8800" y="1874869"/>
            <a:ext cx="8521189" cy="57625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546B025-B92C-9040-8AEA-3D973C061F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6806" y="3817220"/>
            <a:ext cx="8025176" cy="186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251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1" y="1180496"/>
            <a:ext cx="11421979" cy="5204262"/>
          </a:xfrm>
        </p:spPr>
        <p:txBody>
          <a:bodyPr>
            <a:normAutofit fontScale="92500" lnSpcReduction="10000"/>
          </a:bodyPr>
          <a:lstStyle/>
          <a:p>
            <a:r>
              <a:rPr lang="it-IT" dirty="0"/>
              <a:t>Infine è possibile aggiornare lo stato e la covarianza ad esso associata: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Si distingue da queste formulazioni come lo stato aggiornato venga ottenuto a partire dallo stato predetto, poi opportunamente aggiornato nella fase di update in base al valore </a:t>
            </a:r>
            <a:r>
              <a:rPr lang="it-IT" dirty="0" err="1"/>
              <a:t>dell’innovation</a:t>
            </a:r>
            <a:r>
              <a:rPr lang="it-IT" dirty="0"/>
              <a:t> e del guadagno del filtro.</a:t>
            </a:r>
          </a:p>
          <a:p>
            <a:r>
              <a:rPr lang="it-IT" dirty="0"/>
              <a:t>Inoltre si visualizza anche la misura indiretta della velocità mediante il processo di predizione e aggiornamento del filtro, grazie al suo modello dinamico.</a:t>
            </a:r>
          </a:p>
        </p:txBody>
      </p:sp>
      <p:pic>
        <p:nvPicPr>
          <p:cNvPr id="11" name="Immagine 10" descr="Immagine che contiene testo, Carattere, bianco, tipografia&#10;&#10;Descrizione generata automaticamente">
            <a:extLst>
              <a:ext uri="{FF2B5EF4-FFF2-40B4-BE49-F238E27FC236}">
                <a16:creationId xmlns:a16="http://schemas.microsoft.com/office/drawing/2014/main" id="{B4EFB8A7-0B31-6C7D-E4BD-CB34CB17A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50" y="2145446"/>
            <a:ext cx="10324874" cy="146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222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5" name="Segnaposto contenuto 4" descr="Immagine che contiene casa, mappa, testo, schermata&#10;&#10;Descrizione generata automaticamente">
            <a:extLst>
              <a:ext uri="{FF2B5EF4-FFF2-40B4-BE49-F238E27FC236}">
                <a16:creationId xmlns:a16="http://schemas.microsoft.com/office/drawing/2014/main" id="{BE2FD3D9-5D95-9145-B219-6EA078810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5880"/>
            <a:ext cx="10812379" cy="5214720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F30A0E0-84D3-28C1-A386-2A1560CB26CF}"/>
              </a:ext>
            </a:extLst>
          </p:cNvPr>
          <p:cNvSpPr txBox="1"/>
          <p:nvPr/>
        </p:nvSpPr>
        <p:spPr>
          <a:xfrm>
            <a:off x="9848427" y="2274838"/>
            <a:ext cx="23435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Visualizzazione della traiettoria di riferimento fiduciaria e quella ottenuta implementando un EKF a bassa dinamica per la stima della posizione del ricevitore.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8060571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9" name="Segnaposto contenuto 8" descr="Immagine che contiene testo, schermata, linea, Carattere&#10;&#10;Descrizione generata automaticamente">
            <a:extLst>
              <a:ext uri="{FF2B5EF4-FFF2-40B4-BE49-F238E27FC236}">
                <a16:creationId xmlns:a16="http://schemas.microsoft.com/office/drawing/2014/main" id="{F19A2220-213B-DB7A-ADB3-3EBB0325C1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51" y="966938"/>
            <a:ext cx="10074590" cy="4858891"/>
          </a:xfrm>
        </p:spPr>
      </p:pic>
      <p:sp>
        <p:nvSpPr>
          <p:cNvPr id="5" name="CasellaDiTesto 7">
            <a:extLst>
              <a:ext uri="{FF2B5EF4-FFF2-40B4-BE49-F238E27FC236}">
                <a16:creationId xmlns:a16="http://schemas.microsoft.com/office/drawing/2014/main" id="{97B7FCDE-493C-F98C-A92B-EE19BCDF188E}"/>
              </a:ext>
            </a:extLst>
          </p:cNvPr>
          <p:cNvSpPr txBox="1"/>
          <p:nvPr/>
        </p:nvSpPr>
        <p:spPr>
          <a:xfrm>
            <a:off x="2036805" y="5990137"/>
            <a:ext cx="81183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Profilo nel tempo di acquisizione della media dei residui sulla stima delle posizioni successive.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14996762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64168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9" name="Segnaposto contenuto 8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59BA32BB-86EA-9598-C7E2-35B96B93E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50" y="1005054"/>
            <a:ext cx="10051782" cy="4847891"/>
          </a:xfrm>
        </p:spPr>
      </p:pic>
      <p:sp>
        <p:nvSpPr>
          <p:cNvPr id="5" name="CasellaDiTesto 7">
            <a:extLst>
              <a:ext uri="{FF2B5EF4-FFF2-40B4-BE49-F238E27FC236}">
                <a16:creationId xmlns:a16="http://schemas.microsoft.com/office/drawing/2014/main" id="{76F17210-AD86-41B3-CDC2-756D0C994CF6}"/>
              </a:ext>
            </a:extLst>
          </p:cNvPr>
          <p:cNvSpPr txBox="1"/>
          <p:nvPr/>
        </p:nvSpPr>
        <p:spPr>
          <a:xfrm>
            <a:off x="2122229" y="5852945"/>
            <a:ext cx="8098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Profilo nel tempo di acquisizione della media del guadagno di </a:t>
            </a:r>
            <a:r>
              <a:rPr lang="it-IT" sz="1800" i="1" dirty="0" err="1">
                <a:effectLst/>
                <a:latin typeface="CMTI10"/>
              </a:rPr>
              <a:t>Kalman</a:t>
            </a:r>
            <a:r>
              <a:rPr lang="it-IT" sz="1800" i="1" dirty="0">
                <a:effectLst/>
                <a:latin typeface="CMTI10"/>
              </a:rPr>
              <a:t> su tutte le stime di posizione.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9793875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5" name="Segnaposto contenuto 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32B4C65F-B7F5-B468-3F9A-3783035B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26" y="875838"/>
            <a:ext cx="11138132" cy="5371829"/>
          </a:xfrm>
        </p:spPr>
      </p:pic>
      <p:sp>
        <p:nvSpPr>
          <p:cNvPr id="7" name="CasellaDiTesto 7">
            <a:extLst>
              <a:ext uri="{FF2B5EF4-FFF2-40B4-BE49-F238E27FC236}">
                <a16:creationId xmlns:a16="http://schemas.microsoft.com/office/drawing/2014/main" id="{5AE38C9F-64DC-95BE-8EFE-53FEE3397925}"/>
              </a:ext>
            </a:extLst>
          </p:cNvPr>
          <p:cNvSpPr txBox="1"/>
          <p:nvPr/>
        </p:nvSpPr>
        <p:spPr>
          <a:xfrm>
            <a:off x="2454225" y="6137937"/>
            <a:ext cx="76364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Profilo nel tempo di acquisizione degli autovalori della matrice di covarianza sulle posizioni stimate. </a:t>
            </a:r>
            <a:endParaRPr lang="it-IT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07400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Segnaposto contenuto 6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3C13E2B0-2549-87B8-4113-5A8779128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50" y="949429"/>
            <a:ext cx="9901100" cy="4775218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1F22E6-2994-75DF-789C-30BEF86420B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8EBB3065-3C93-8FB9-1B15-A738CBA3D046}"/>
              </a:ext>
            </a:extLst>
          </p:cNvPr>
          <p:cNvSpPr txBox="1"/>
          <p:nvPr/>
        </p:nvSpPr>
        <p:spPr>
          <a:xfrm>
            <a:off x="2454225" y="5955714"/>
            <a:ext cx="76364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Profilo nel tempo di acquisizione della stima della velocità lungo le tre direzioni nel sistema di riferimento ECEF, ottenute come misura indiretta.</a:t>
            </a:r>
            <a:endParaRPr lang="it-IT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3626774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SESTA		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6000" y="163605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Implementazione di un codice di integrazione GNSS/INS </a:t>
            </a:r>
          </a:p>
          <a:p>
            <a:r>
              <a:rPr lang="it-IT" dirty="0"/>
              <a:t>Applicazione di un EKF per tracciamento della traiettoria di </a:t>
            </a:r>
            <a:r>
              <a:rPr lang="it-IT" kern="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</a:t>
            </a:r>
            <a:r>
              <a:rPr lang="it-IT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it-IT" kern="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Pixhawk</a:t>
            </a:r>
            <a:r>
              <a:rPr lang="it-IT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® 4 Mini.</a:t>
            </a:r>
            <a:endParaRPr lang="it-IT" dirty="0"/>
          </a:p>
          <a:p>
            <a:r>
              <a:rPr lang="it-IT" dirty="0"/>
              <a:t>Confronto della traiettoria ottenuta con il solo sistema INS, la traiettoria GPS e la traiettoria ottenuta con </a:t>
            </a:r>
            <a:r>
              <a:rPr lang="it-IT" dirty="0" err="1"/>
              <a:t>sensor</a:t>
            </a:r>
            <a:r>
              <a:rPr lang="it-IT" dirty="0"/>
              <a:t> fusion di GPS e INS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74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-24433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Setup sperimentale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5432" y="1180496"/>
                <a:ext cx="10808368" cy="499646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it-IT" sz="2000" dirty="0" err="1"/>
                  <a:t>Pixhawk</a:t>
                </a:r>
                <a:r>
                  <a:rPr lang="it-IT" sz="2000" dirty="0"/>
                  <a:t>® 4 </a:t>
                </a:r>
                <a:r>
                  <a:rPr lang="it-IT" sz="2000" dirty="0" err="1"/>
                  <a:t>MiniExtended</a:t>
                </a:r>
                <a:r>
                  <a:rPr lang="it-IT" sz="2000" dirty="0"/>
                  <a:t> </a:t>
                </a:r>
                <a:r>
                  <a:rPr lang="it-IT" sz="2000" dirty="0" err="1"/>
                  <a:t>Kalman</a:t>
                </a:r>
                <a:r>
                  <a:rPr lang="it-IT" sz="2000" dirty="0"/>
                  <a:t> filter:</a:t>
                </a:r>
              </a:p>
              <a:p>
                <a:pPr marL="0" indent="0">
                  <a:buNone/>
                </a:pPr>
                <a:endParaRPr lang="it-IT" sz="2000" dirty="0"/>
              </a:p>
              <a:p>
                <a:r>
                  <a:rPr lang="it-IT" sz="20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    Posizione</a:t>
                </a:r>
                <a:r>
                  <a:rPr lang="it-IT" sz="20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: in coordinate globali (LLA);</a:t>
                </a:r>
              </a:p>
              <a:p>
                <a:endParaRPr lang="it-IT" sz="20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Velocità: </a:t>
                </a:r>
                <a:r>
                  <a:rPr lang="it-IT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 tutte e tre le direzioni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20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𝑥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𝑦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𝑧</m:t>
                        </m:r>
                      </m:e>
                    </m:d>
                    <m:r>
                      <a:rPr lang="it-IT" sz="20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;</m:t>
                    </m:r>
                  </m:oMath>
                </a14:m>
                <a:endParaRPr lang="it-IT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it-IT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0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Or</a:t>
                </a:r>
                <a:r>
                  <a:rPr lang="it-IT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ientamento: </a:t>
                </a:r>
                <a:r>
                  <a:rPr lang="it-IT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 termini di rollio, beccheggio e imbardata;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it-IT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0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Accelerazioni: </a:t>
                </a:r>
                <a:r>
                  <a:rPr lang="it-IT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 tutte e tre le direzioni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20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𝑥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𝑦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𝑧</m:t>
                        </m:r>
                      </m:e>
                    </m:d>
                    <m:r>
                      <a:rPr lang="it-IT" sz="20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;</m:t>
                    </m:r>
                  </m:oMath>
                </a14:m>
                <a:endParaRPr lang="it-IT" sz="2000" b="1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it-IT" sz="2000" b="1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0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Tassi di rotazione: </a:t>
                </a:r>
                <a:r>
                  <a:rPr lang="it-IT" sz="20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attorno agli assi del veicolo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20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𝑞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it-IT" sz="20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  <a:r>
                  <a:rPr lang="it-IT" sz="2000" dirty="0">
                    <a:cs typeface="Calibri" panose="020F0502020204030204" pitchFamily="34" charset="0"/>
                  </a:rPr>
                  <a:t> </a:t>
                </a:r>
                <a:endParaRPr lang="it-IT" sz="2000" b="1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5432" y="1180496"/>
                <a:ext cx="10808368" cy="4996467"/>
              </a:xfrm>
              <a:blipFill>
                <a:blip r:embed="rId4"/>
                <a:stretch>
                  <a:fillRect l="-564" t="-122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689AECDD-F476-A91F-1B2F-439C3F19AA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7005" y="2013614"/>
            <a:ext cx="4762913" cy="33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272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926" y="1010652"/>
            <a:ext cx="11550316" cy="5438273"/>
          </a:xfrm>
        </p:spPr>
        <p:txBody>
          <a:bodyPr>
            <a:normAutofit lnSpcReduction="10000"/>
          </a:bodyPr>
          <a:lstStyle/>
          <a:p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È 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stato </a:t>
            </a:r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implementato un Filtro di </a:t>
            </a:r>
            <a:r>
              <a:rPr lang="it-IT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Kalman</a:t>
            </a:r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Esteso (EKF) per fondere i dati di una IMU e di un ricevitore GPS. </a:t>
            </a:r>
          </a:p>
          <a:p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Questo è stato fatto sviluppando un codice articolato nei seguenti passaggi:</a:t>
            </a:r>
          </a:p>
          <a:p>
            <a:pPr marL="514350" indent="-514350">
              <a:buFont typeface="+mj-lt"/>
              <a:buAutoNum type="arabicPeriod"/>
            </a:pPr>
            <a:r>
              <a:rPr lang="it-IT" b="1" dirty="0" err="1">
                <a:latin typeface="Calibri" panose="020F0502020204030204" pitchFamily="34" charset="0"/>
                <a:cs typeface="Calibri" panose="020F0502020204030204" pitchFamily="34" charset="0"/>
              </a:rPr>
              <a:t>Pre</a:t>
            </a:r>
            <a:r>
              <a:rPr lang="it-IT" b="1" dirty="0">
                <a:latin typeface="Calibri" panose="020F0502020204030204" pitchFamily="34" charset="0"/>
                <a:cs typeface="Calibri" panose="020F0502020204030204" pitchFamily="34" charset="0"/>
              </a:rPr>
              <a:t>-elaborazione dei dati: </a:t>
            </a:r>
            <a:r>
              <a:rPr lang="it-IT" sz="2800" dirty="0">
                <a:effectLst/>
                <a:latin typeface="CMR10"/>
              </a:rPr>
              <a:t>I dati ottenuti dalla costellazione GPS e dalla IMU sono allineati temporalmente, facendo riferimento ad un unico lasso temporale comune e scandito in secondi. </a:t>
            </a:r>
            <a:endParaRPr lang="it-IT" sz="2800" dirty="0">
              <a:effectLst/>
            </a:endParaRPr>
          </a:p>
          <a:p>
            <a:pPr marL="1200150" lvl="1" indent="-514350">
              <a:buFont typeface="+mj-lt"/>
              <a:buAutoNum type="arabicPeriod"/>
            </a:pPr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it-IT" b="1" dirty="0">
                <a:latin typeface="Calibri" panose="020F0502020204030204" pitchFamily="34" charset="0"/>
                <a:cs typeface="Calibri" panose="020F0502020204030204" pitchFamily="34" charset="0"/>
              </a:rPr>
              <a:t>Implementazione del Filtro di </a:t>
            </a:r>
            <a:r>
              <a:rPr lang="it-IT" b="1" dirty="0" err="1">
                <a:latin typeface="Calibri" panose="020F0502020204030204" pitchFamily="34" charset="0"/>
                <a:cs typeface="Calibri" panose="020F0502020204030204" pitchFamily="34" charset="0"/>
              </a:rPr>
              <a:t>Kalman</a:t>
            </a:r>
            <a:r>
              <a:rPr lang="it-IT" b="1" dirty="0">
                <a:latin typeface="Calibri" panose="020F0502020204030204" pitchFamily="34" charset="0"/>
                <a:cs typeface="Calibri" panose="020F0502020204030204" pitchFamily="34" charset="0"/>
              </a:rPr>
              <a:t> Esteso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; si </a:t>
            </a:r>
            <a:r>
              <a:rPr lang="it-IT" dirty="0">
                <a:effectLst/>
                <a:latin typeface="CMR10"/>
              </a:rPr>
              <a:t>inizializzata la matrice di rotazione del sistema </a:t>
            </a:r>
            <a:r>
              <a:rPr lang="it-IT" dirty="0">
                <a:effectLst/>
                <a:latin typeface="CMTI10"/>
              </a:rPr>
              <a:t>body e </a:t>
            </a:r>
            <a:r>
              <a:rPr lang="it-IT" dirty="0">
                <a:effectLst/>
                <a:latin typeface="CMR10"/>
              </a:rPr>
              <a:t>vengono supposte posizione e velocit</a:t>
            </a:r>
            <a:r>
              <a:rPr lang="it-IT" dirty="0">
                <a:latin typeface="CMR10"/>
              </a:rPr>
              <a:t>à</a:t>
            </a:r>
            <a:r>
              <a:rPr lang="it-IT" dirty="0">
                <a:effectLst/>
                <a:latin typeface="CMR10"/>
              </a:rPr>
              <a:t> nulle, contemporaneamente, si inizializza la matrice di covarianza delle stime di stato.</a:t>
            </a:r>
            <a:r>
              <a:rPr lang="it-IT" sz="1800" dirty="0">
                <a:effectLst/>
                <a:latin typeface="CMR10"/>
              </a:rPr>
              <a:t> </a:t>
            </a:r>
            <a:r>
              <a:rPr lang="it-IT" dirty="0">
                <a:effectLst/>
                <a:latin typeface="CMR10"/>
              </a:rPr>
              <a:t>Segue quindi il ciclo di predizione e correzione.                                                        La fase di aggiornamento avviene ad intervalli regolari, dove i dati del GPS  correggono le stime di stato.</a:t>
            </a:r>
            <a:endParaRPr lang="it-IT" dirty="0">
              <a:effectLst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6016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87285"/>
                <a:ext cx="10515600" cy="4351338"/>
              </a:xfrm>
            </p:spPr>
            <p:txBody>
              <a:bodyPr>
                <a:noAutofit/>
              </a:bodyPr>
              <a:lstStyle/>
              <a:p>
                <a:r>
                  <a:rPr lang="it-IT" dirty="0">
                    <a:latin typeface="CMTT10"/>
                  </a:rPr>
                  <a:t>Determinazione del</a:t>
                </a:r>
                <a:r>
                  <a:rPr lang="it-IT" dirty="0">
                    <a:effectLst/>
                    <a:latin typeface="CMR10"/>
                  </a:rPr>
                  <a:t>le ellissi di incertezza sull’ultima stima di posizione a partire dai valori della matrice di covarianza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dirty="0">
                    <a:effectLst/>
                    <a:latin typeface="CMR10"/>
                  </a:rPr>
                  <a:t> definita come:</a:t>
                </a:r>
                <a:r>
                  <a:rPr lang="it-IT" dirty="0"/>
                  <a:t> </a:t>
                </a:r>
              </a:p>
              <a:p>
                <a:endParaRPr lang="it-IT" dirty="0"/>
              </a:p>
              <a:p>
                <a:pPr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it-IT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it-IT" dirty="0">
                  <a:effectLst/>
                  <a:latin typeface="CMR10"/>
                </a:endParaRPr>
              </a:p>
              <a:p>
                <a:endParaRPr lang="it-IT" dirty="0">
                  <a:effectLst/>
                  <a:latin typeface="CMR10"/>
                </a:endParaRPr>
              </a:p>
              <a:p>
                <a:r>
                  <a:rPr lang="it-IT" dirty="0">
                    <a:effectLst/>
                    <a:latin typeface="CMR10"/>
                  </a:rPr>
                  <a:t>Nel caso in cui si implementa il metodo dei minimi quadrati non pesati le ellissi di incertezza si ricavano a partire sempre dai valori della matrice di covarianza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it-IT" dirty="0">
                    <a:effectLst/>
                    <a:latin typeface="CMR10"/>
                  </a:rPr>
                  <a:t>ma definita come: </a:t>
                </a:r>
              </a:p>
              <a:p>
                <a:endParaRPr lang="it-IT" dirty="0"/>
              </a:p>
              <a:p>
                <a:pPr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it-IT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d>
                              <m:dPr>
                                <m:begChr m:val="["/>
                                <m:endChr m:val="]"/>
                                <m:ctrlPr>
                                  <a:rPr lang="it-IT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it-IT" dirty="0">
                  <a:effectLst/>
                  <a:latin typeface="CMR10"/>
                </a:endParaRPr>
              </a:p>
              <a:p>
                <a:pPr marL="0" indent="0">
                  <a:buNone/>
                </a:pPr>
                <a:r>
                  <a:rPr lang="it-IT" dirty="0">
                    <a:effectLst/>
                    <a:latin typeface="CMR10"/>
                  </a:rPr>
                  <a:t>    ove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it-IT" dirty="0">
                    <a:effectLst/>
                    <a:latin typeface="CMR10"/>
                  </a:rPr>
                  <a:t> è lo scarto quadratico medio sugli scarti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MR10"/>
                  </a:rPr>
                  <a:t>. </a:t>
                </a:r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3DBE96F1-78F7-89EF-918F-341DC04DF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87285"/>
                <a:ext cx="10515600" cy="4351338"/>
              </a:xfrm>
              <a:blipFill>
                <a:blip r:embed="rId4"/>
                <a:stretch>
                  <a:fillRect l="-1043" t="-2381" r="-1623" b="-2927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427172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Metodologia di analisi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842" y="1010653"/>
            <a:ext cx="11534274" cy="5598694"/>
          </a:xfrm>
        </p:spPr>
        <p:txBody>
          <a:bodyPr/>
          <a:lstStyle/>
          <a:p>
            <a:r>
              <a:rPr lang="it-IT" b="1" dirty="0">
                <a:latin typeface="Calibri" panose="020F0502020204030204" pitchFamily="34" charset="0"/>
                <a:cs typeface="Calibri" panose="020F0502020204030204" pitchFamily="34" charset="0"/>
              </a:rPr>
              <a:t>Stima dell’orientamento: </a:t>
            </a:r>
            <a:r>
              <a:rPr lang="it-IT" dirty="0">
                <a:effectLst/>
                <a:latin typeface="CMR10"/>
              </a:rPr>
              <a:t>durante ogni passo, vengono calcolati e memorizzati rollio, beccheggio e imbardata.                                                              Le accelerazioni nel sistema NED vengono aggiornate usando l’EKF per migliorare la stima della traiettoria del sistema.</a:t>
            </a:r>
            <a:endParaRPr lang="it-IT" dirty="0">
              <a:latin typeface="CMR10"/>
            </a:endParaRP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A475B3C-03AD-5D59-61A7-96A26A912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842" y="2621894"/>
            <a:ext cx="8631661" cy="374893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CD7F8F8-5354-FAD7-4835-7740086BD875}"/>
              </a:ext>
            </a:extLst>
          </p:cNvPr>
          <p:cNvSpPr txBox="1"/>
          <p:nvPr/>
        </p:nvSpPr>
        <p:spPr>
          <a:xfrm>
            <a:off x="8952503" y="2942226"/>
            <a:ext cx="227697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 script esegue la fusione dei dati di navigazione GPS e INS utilizzando un filtro di </a:t>
            </a:r>
            <a:r>
              <a:rPr lang="it-IT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Kalman</a:t>
            </a:r>
            <a:r>
              <a:rPr lang="it-IT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esteso per migliorare la precisione della stima della posizione e dell’orientamento di un oggetto in movimento. </a:t>
            </a:r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8427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5" name="Segnaposto contenuto 4" descr="Immagine che contiene mappa, schermata, testo&#10;&#10;Descrizione generata automaticamente">
            <a:extLst>
              <a:ext uri="{FF2B5EF4-FFF2-40B4-BE49-F238E27FC236}">
                <a16:creationId xmlns:a16="http://schemas.microsoft.com/office/drawing/2014/main" id="{D79B4E27-98BD-8CA1-C6A6-BFF30B40E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10" y="791862"/>
            <a:ext cx="11046380" cy="5327578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1F27F79-40AB-5C9D-5B9B-1DF1083EDA6A}"/>
              </a:ext>
            </a:extLst>
          </p:cNvPr>
          <p:cNvSpPr txBox="1"/>
          <p:nvPr/>
        </p:nvSpPr>
        <p:spPr>
          <a:xfrm>
            <a:off x="2809102" y="5890824"/>
            <a:ext cx="6573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Traiettoria generata solamente dalle informazioni GPS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41328587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5" name="Segnaposto contenuto 4" descr="Immagine che contiene mappa, schermata, testo&#10;&#10;Descrizione generata automaticamente">
            <a:extLst>
              <a:ext uri="{FF2B5EF4-FFF2-40B4-BE49-F238E27FC236}">
                <a16:creationId xmlns:a16="http://schemas.microsoft.com/office/drawing/2014/main" id="{D4248B96-4875-5A29-161B-C51D40C56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62" y="710120"/>
            <a:ext cx="11335138" cy="546684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60824F7-D1F4-2A05-87F4-B913F867D34B}"/>
              </a:ext>
            </a:extLst>
          </p:cNvPr>
          <p:cNvSpPr txBox="1"/>
          <p:nvPr/>
        </p:nvSpPr>
        <p:spPr>
          <a:xfrm>
            <a:off x="2809102" y="5992297"/>
            <a:ext cx="6573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Traiettoria generata solamente dalle informazioni GPS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04772599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5" name="Segnaposto contenuto 4" descr="Immagine che contiene testo, schermata, mappa&#10;&#10;Descrizione generata automaticamente">
            <a:extLst>
              <a:ext uri="{FF2B5EF4-FFF2-40B4-BE49-F238E27FC236}">
                <a16:creationId xmlns:a16="http://schemas.microsoft.com/office/drawing/2014/main" id="{587B355C-4236-12B6-C15D-A929491D7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89" y="901444"/>
            <a:ext cx="11285621" cy="5442961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1F27F79-40AB-5C9D-5B9B-1DF1083EDA6A}"/>
              </a:ext>
            </a:extLst>
          </p:cNvPr>
          <p:cNvSpPr txBox="1"/>
          <p:nvPr/>
        </p:nvSpPr>
        <p:spPr>
          <a:xfrm>
            <a:off x="2809101" y="6113524"/>
            <a:ext cx="6573795" cy="660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Confronto delle varie traiettorie ottenute usando diverse tecniche per il tracciamento della posizione. 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811559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FF2541AF-28E6-7506-6B96-48E06BE68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045712"/>
            <a:ext cx="11003280" cy="5131251"/>
          </a:xfrm>
        </p:spPr>
        <p:txBody>
          <a:bodyPr/>
          <a:lstStyle/>
          <a:p>
            <a:r>
              <a:rPr lang="it-IT" dirty="0"/>
              <a:t>Si confronta l’assetto tra i dati forniti dall’IMU e il </a:t>
            </a:r>
            <a:r>
              <a:rPr lang="it-IT" dirty="0" err="1"/>
              <a:t>Pixhawk</a:t>
            </a:r>
            <a:endParaRPr lang="it-IT" dirty="0"/>
          </a:p>
        </p:txBody>
      </p:sp>
      <p:sp>
        <p:nvSpPr>
          <p:cNvPr id="12" name="CasellaDiTesto 6">
            <a:extLst>
              <a:ext uri="{FF2B5EF4-FFF2-40B4-BE49-F238E27FC236}">
                <a16:creationId xmlns:a16="http://schemas.microsoft.com/office/drawing/2014/main" id="{B1F27F79-40AB-5C9D-5B9B-1DF1083EDA6A}"/>
              </a:ext>
            </a:extLst>
          </p:cNvPr>
          <p:cNvSpPr txBox="1"/>
          <p:nvPr/>
        </p:nvSpPr>
        <p:spPr>
          <a:xfrm>
            <a:off x="651021" y="5516695"/>
            <a:ext cx="3830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Angoli di rollio, beccheggio e imbardata grezzi.</a:t>
            </a:r>
            <a:endParaRPr lang="it-IT" i="1" dirty="0"/>
          </a:p>
        </p:txBody>
      </p:sp>
      <p:pic>
        <p:nvPicPr>
          <p:cNvPr id="13" name="Immagine 12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C198E9FD-7B62-12B0-BF13-D3890E8C73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5" y="2187734"/>
            <a:ext cx="5663801" cy="3147390"/>
          </a:xfrm>
          <a:prstGeom prst="rect">
            <a:avLst/>
          </a:prstGeom>
        </p:spPr>
      </p:pic>
      <p:pic>
        <p:nvPicPr>
          <p:cNvPr id="14" name="Segnaposto contenuto 6" descr="Immagine che contiene testo, schermata, linea, Carattere&#10;&#10;Descrizione generata automaticamente">
            <a:extLst>
              <a:ext uri="{FF2B5EF4-FFF2-40B4-BE49-F238E27FC236}">
                <a16:creationId xmlns:a16="http://schemas.microsoft.com/office/drawing/2014/main" id="{404210EE-65DF-22AD-F587-2F13C1543E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951" y="2187734"/>
            <a:ext cx="5653225" cy="3147390"/>
          </a:xfrm>
          <a:prstGeom prst="rect">
            <a:avLst/>
          </a:prstGeom>
        </p:spPr>
      </p:pic>
      <p:sp>
        <p:nvSpPr>
          <p:cNvPr id="16" name="CasellaDiTesto 9">
            <a:extLst>
              <a:ext uri="{FF2B5EF4-FFF2-40B4-BE49-F238E27FC236}">
                <a16:creationId xmlns:a16="http://schemas.microsoft.com/office/drawing/2014/main" id="{51C3B978-4A46-8A78-B889-6A311D973223}"/>
              </a:ext>
            </a:extLst>
          </p:cNvPr>
          <p:cNvSpPr txBox="1"/>
          <p:nvPr/>
        </p:nvSpPr>
        <p:spPr>
          <a:xfrm>
            <a:off x="6461178" y="5516694"/>
            <a:ext cx="5226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effectLst/>
                <a:latin typeface="CMTI10"/>
              </a:rPr>
              <a:t>Angoli di rollio, beccheggio e imbardata filtrati dall’EKF dentro alla IMU.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958165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0600"/>
            <a:ext cx="11353800" cy="5186363"/>
          </a:xfrm>
        </p:spPr>
        <p:txBody>
          <a:bodyPr/>
          <a:lstStyle/>
          <a:p>
            <a:r>
              <a:rPr lang="it-IT" dirty="0"/>
              <a:t>Si analizza nello specifico l’angolo di imbardata, che ovviamente sarà quello soggetto a maggiori variazioni essendo la traiettoria seguita percorsa in biciletta.</a:t>
            </a:r>
          </a:p>
        </p:txBody>
      </p:sp>
      <p:pic>
        <p:nvPicPr>
          <p:cNvPr id="5" name="Immagine 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B3AC321E-A8C6-7E35-A6A2-D11827377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734" y="2229545"/>
            <a:ext cx="8660532" cy="417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4346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-40957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4976"/>
            <a:ext cx="11353800" cy="5151987"/>
          </a:xfrm>
        </p:spPr>
        <p:txBody>
          <a:bodyPr/>
          <a:lstStyle/>
          <a:p>
            <a:r>
              <a:rPr lang="it-IT" dirty="0"/>
              <a:t>Si confrontano le accelerazioni tra i dati della IMU e le accelerazioni stimate con l’algoritmo di </a:t>
            </a:r>
            <a:r>
              <a:rPr lang="it-IT" dirty="0" err="1"/>
              <a:t>sensor</a:t>
            </a:r>
            <a:r>
              <a:rPr lang="it-IT" dirty="0"/>
              <a:t> fusion.</a:t>
            </a:r>
          </a:p>
        </p:txBody>
      </p:sp>
      <p:pic>
        <p:nvPicPr>
          <p:cNvPr id="5" name="Immagine 4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2023EEDF-FD08-A79C-F165-F39D7E9BA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60" y="2027153"/>
            <a:ext cx="9236360" cy="445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834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pic>
        <p:nvPicPr>
          <p:cNvPr id="9" name="Segnaposto contenuto 8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7C283ABA-464B-9DF2-F97B-7DBCC7386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51" y="1308743"/>
            <a:ext cx="10434297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1390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322753862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egnaposto contenuto 20">
            <a:extLst>
              <a:ext uri="{FF2B5EF4-FFF2-40B4-BE49-F238E27FC236}">
                <a16:creationId xmlns:a16="http://schemas.microsoft.com/office/drawing/2014/main" id="{8629C74A-CFA7-BF69-F7DA-5A1498B050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6000" dirty="0">
                <a:solidFill>
                  <a:srgbClr val="882329"/>
                </a:solidFill>
              </a:rPr>
              <a:t>SETTIMA		 ESPERIENZA DI LABORATORIO</a:t>
            </a:r>
          </a:p>
        </p:txBody>
      </p:sp>
      <p:sp>
        <p:nvSpPr>
          <p:cNvPr id="25" name="Segnaposto contenuto 24">
            <a:extLst>
              <a:ext uri="{FF2B5EF4-FFF2-40B4-BE49-F238E27FC236}">
                <a16:creationId xmlns:a16="http://schemas.microsoft.com/office/drawing/2014/main" id="{8EEE4BE9-ACF4-D137-81D5-E76F80355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6000" y="163605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dirty="0"/>
              <a:t>OBIETTIVI:</a:t>
            </a:r>
          </a:p>
          <a:p>
            <a:r>
              <a:rPr lang="it-IT" dirty="0"/>
              <a:t>Ricostruzione delle traiettorie orbitali dei satelliti </a:t>
            </a:r>
            <a:r>
              <a:rPr lang="it-IT" dirty="0" err="1"/>
              <a:t>ICESat</a:t>
            </a:r>
            <a:r>
              <a:rPr lang="it-IT" dirty="0"/>
              <a:t> e CHAMP analizzando dati GNSS.</a:t>
            </a:r>
          </a:p>
          <a:p>
            <a:r>
              <a:rPr lang="it-IT" dirty="0"/>
              <a:t>Determinazione dei parametri orbitali.</a:t>
            </a:r>
          </a:p>
          <a:p>
            <a:r>
              <a:rPr lang="it-IT" dirty="0"/>
              <a:t>Visualizzazione delle orbite ottenute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C462212-D076-0AC4-2249-D3FC5009229D}"/>
              </a:ext>
            </a:extLst>
          </p:cNvPr>
          <p:cNvCxnSpPr>
            <a:cxnSpLocks/>
          </p:cNvCxnSpPr>
          <p:nvPr/>
        </p:nvCxnSpPr>
        <p:spPr>
          <a:xfrm flipH="1">
            <a:off x="6083112" y="1096520"/>
            <a:ext cx="12888" cy="5430416"/>
          </a:xfrm>
          <a:prstGeom prst="line">
            <a:avLst/>
          </a:prstGeom>
          <a:ln>
            <a:solidFill>
              <a:srgbClr val="88232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912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049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Si presentano i risultati ottenuti senza implementare la matrice di peso</a:t>
            </a:r>
          </a:p>
        </p:txBody>
      </p:sp>
      <p:pic>
        <p:nvPicPr>
          <p:cNvPr id="3" name="Immagine 2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3767DEC1-789B-AE76-E908-EF0DC8680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855" y="2250823"/>
            <a:ext cx="4803945" cy="3944094"/>
          </a:xfrm>
          <a:prstGeom prst="rect">
            <a:avLst/>
          </a:prstGeom>
        </p:spPr>
      </p:pic>
      <p:pic>
        <p:nvPicPr>
          <p:cNvPr id="5" name="Immagine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6A8B9D6A-EBF8-30B9-E107-9E8D11D8C3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00" y="2229545"/>
            <a:ext cx="4908257" cy="404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2241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>
                <a:solidFill>
                  <a:srgbClr val="882329"/>
                </a:solidFill>
              </a:rPr>
              <a:t>Setup sperimentale</a:t>
            </a:r>
            <a:endParaRPr lang="it-IT" sz="4000" dirty="0">
              <a:solidFill>
                <a:srgbClr val="882329"/>
              </a:solidFill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88903703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167322704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119965501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23417753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39665284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107566609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83975388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31047455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7582993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testo, schermata, linea, Carattere">
            <a:extLst>
              <a:ext uri="{FF2B5EF4-FFF2-40B4-BE49-F238E27FC236}">
                <a16:creationId xmlns:a16="http://schemas.microsoft.com/office/drawing/2014/main" id="{0CA9FA35-1582-2A3E-7848-04679DBE2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39766">
            <a:extLst>
              <a:ext uri="{FF2B5EF4-FFF2-40B4-BE49-F238E27FC236}">
                <a16:creationId xmlns:a16="http://schemas.microsoft.com/office/drawing/2014/main" id="{14460D94-AB31-4773-A299-F5425C574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800" y="2432812"/>
            <a:ext cx="9054400" cy="1860284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lIns="599365" tIns="298694" rIns="599365" bIns="298694" anchor="ctr"/>
          <a:lstStyle/>
          <a:p>
            <a:pPr algn="ctr" defTabSz="5948886">
              <a:lnSpc>
                <a:spcPct val="90000"/>
              </a:lnSpc>
              <a:tabLst>
                <a:tab pos="8930182" algn="l"/>
              </a:tabLst>
              <a:defRPr/>
            </a:pPr>
            <a:endParaRPr lang="it-IT" sz="4000" b="1" i="1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343C230-3179-48D6-9B29-27278941F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5450" y="1180496"/>
            <a:ext cx="9901100" cy="1049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lvl="1" algn="ctr">
              <a:lnSpc>
                <a:spcPct val="120000"/>
              </a:lnSpc>
              <a:spcBef>
                <a:spcPct val="20000"/>
              </a:spcBef>
              <a:defRPr/>
            </a:pPr>
            <a:endParaRPr lang="it-IT" sz="200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2F128C-553B-6C07-D423-0D3697F55863}"/>
              </a:ext>
            </a:extLst>
          </p:cNvPr>
          <p:cNvSpPr txBox="1"/>
          <p:nvPr/>
        </p:nvSpPr>
        <p:spPr>
          <a:xfrm>
            <a:off x="0" y="839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882329"/>
                </a:solidFill>
              </a:rPr>
              <a:t>Risultati e 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BE96F1-78F7-89EF-918F-341DC04D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0496"/>
            <a:ext cx="11338560" cy="5342224"/>
          </a:xfrm>
        </p:spPr>
        <p:txBody>
          <a:bodyPr>
            <a:normAutofit/>
          </a:bodyPr>
          <a:lstStyle/>
          <a:p>
            <a:r>
              <a:rPr lang="it-IT" dirty="0">
                <a:latin typeface="CMR10"/>
              </a:rPr>
              <a:t>Possiamo concludere osservando che </a:t>
            </a:r>
            <a:r>
              <a:rPr lang="it-IT" b="1" dirty="0">
                <a:latin typeface="CMR10"/>
              </a:rPr>
              <a:t>l</a:t>
            </a:r>
            <a:r>
              <a:rPr lang="it-IT" b="1" dirty="0">
                <a:effectLst/>
                <a:latin typeface="CMR10"/>
              </a:rPr>
              <a:t>’implementazione dell’algoritmo di </a:t>
            </a:r>
            <a:r>
              <a:rPr lang="it-IT" b="1" dirty="0" err="1">
                <a:effectLst/>
                <a:latin typeface="CMR10"/>
              </a:rPr>
              <a:t>sensor</a:t>
            </a:r>
            <a:r>
              <a:rPr lang="it-IT" b="1" dirty="0">
                <a:effectLst/>
                <a:latin typeface="CMR10"/>
              </a:rPr>
              <a:t> fusion basato sull’EKF</a:t>
            </a:r>
            <a:r>
              <a:rPr lang="it-IT" dirty="0">
                <a:effectLst/>
                <a:latin typeface="CMR10"/>
              </a:rPr>
              <a:t> ha dimostrato l’efficacia di questa metodologia nell’integrare dati da sensori diversi, </a:t>
            </a:r>
            <a:r>
              <a:rPr lang="it-IT" b="1" dirty="0">
                <a:effectLst/>
                <a:latin typeface="CMR10"/>
              </a:rPr>
              <a:t>migliorando significativamente le stime di posizione e orientamento</a:t>
            </a:r>
            <a:r>
              <a:rPr lang="it-IT" dirty="0">
                <a:effectLst/>
                <a:latin typeface="CMR10"/>
              </a:rPr>
              <a:t>. </a:t>
            </a:r>
          </a:p>
          <a:p>
            <a:r>
              <a:rPr lang="it-IT" dirty="0"/>
              <a:t>Si nota come in realtà l’algoritmo implementato non sia del tutto esatto, in quanto è irrealistico pensare che possa essere veritiera una accelerazione media stimata in direzione Z di 10 m/s^2. Si può ipotizzare che ciò sia dovuto al fatto di non aver correttamente interpretato i dati IMU considerando il contributo dell’accelerazione di gravità.</a:t>
            </a:r>
          </a:p>
        </p:txBody>
      </p:sp>
    </p:spTree>
    <p:extLst>
      <p:ext uri="{BB962C8B-B14F-4D97-AF65-F5344CB8AC3E}">
        <p14:creationId xmlns:p14="http://schemas.microsoft.com/office/powerpoint/2010/main" val="2454906817"/>
      </p:ext>
    </p:extLst>
  </p:cSld>
  <p:clrMapOvr>
    <a:masterClrMapping/>
  </p:clrMapOvr>
</p:sld>
</file>

<file path=ppt/theme/theme1.xml><?xml version="1.0" encoding="utf-8"?>
<a:theme xmlns:a="http://schemas.openxmlformats.org/drawingml/2006/main" name="gnss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</TotalTime>
  <Words>5355</Words>
  <Application>Microsoft Office PowerPoint</Application>
  <PresentationFormat>Widescreen</PresentationFormat>
  <Paragraphs>671</Paragraphs>
  <Slides>106</Slides>
  <Notes>105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106</vt:i4>
      </vt:variant>
    </vt:vector>
  </HeadingPairs>
  <TitlesOfParts>
    <vt:vector size="118" baseType="lpstr">
      <vt:lpstr>Aptos</vt:lpstr>
      <vt:lpstr>Aptos Display</vt:lpstr>
      <vt:lpstr>Arial</vt:lpstr>
      <vt:lpstr>Calibri</vt:lpstr>
      <vt:lpstr>Cambria Math</vt:lpstr>
      <vt:lpstr>CMMI10</vt:lpstr>
      <vt:lpstr>CMR10</vt:lpstr>
      <vt:lpstr>CMSL10</vt:lpstr>
      <vt:lpstr>CMTI10</vt:lpstr>
      <vt:lpstr>CMTT10</vt:lpstr>
      <vt:lpstr>Font di sistema regolare</vt:lpstr>
      <vt:lpstr>gnss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Francesco Griguol</dc:creator>
  <cp:lastModifiedBy>Francesco Griguol</cp:lastModifiedBy>
  <cp:revision>1</cp:revision>
  <dcterms:created xsi:type="dcterms:W3CDTF">2024-07-11T15:44:43Z</dcterms:created>
  <dcterms:modified xsi:type="dcterms:W3CDTF">2024-07-11T22:27:33Z</dcterms:modified>
</cp:coreProperties>
</file>

<file path=docProps/thumbnail.jpeg>
</file>